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9"/>
  </p:notesMasterIdLst>
  <p:handoutMasterIdLst>
    <p:handoutMasterId r:id="rId270"/>
  </p:handoutMasterIdLst>
  <p:sldIdLst>
    <p:sldId id="1944" r:id="rId2"/>
    <p:sldId id="1585" r:id="rId3"/>
    <p:sldId id="1460" r:id="rId4"/>
    <p:sldId id="1630" r:id="rId5"/>
    <p:sldId id="1631" r:id="rId6"/>
    <p:sldId id="1633" r:id="rId7"/>
    <p:sldId id="1632" r:id="rId8"/>
    <p:sldId id="1634" r:id="rId9"/>
    <p:sldId id="1782" r:id="rId10"/>
    <p:sldId id="1783" r:id="rId11"/>
    <p:sldId id="1784" r:id="rId12"/>
    <p:sldId id="1785" r:id="rId13"/>
    <p:sldId id="1786" r:id="rId14"/>
    <p:sldId id="1787" r:id="rId15"/>
    <p:sldId id="1557" r:id="rId16"/>
    <p:sldId id="1560" r:id="rId17"/>
    <p:sldId id="1566" r:id="rId18"/>
    <p:sldId id="1857" r:id="rId19"/>
    <p:sldId id="1858" r:id="rId20"/>
    <p:sldId id="1588" r:id="rId21"/>
    <p:sldId id="1467" r:id="rId22"/>
    <p:sldId id="1468" r:id="rId23"/>
    <p:sldId id="1469" r:id="rId24"/>
    <p:sldId id="1470" r:id="rId25"/>
    <p:sldId id="1471" r:id="rId26"/>
    <p:sldId id="1859" r:id="rId27"/>
    <p:sldId id="1861" r:id="rId28"/>
    <p:sldId id="1472" r:id="rId29"/>
    <p:sldId id="1475" r:id="rId30"/>
    <p:sldId id="1862" r:id="rId31"/>
    <p:sldId id="1522" r:id="rId32"/>
    <p:sldId id="1860" r:id="rId33"/>
    <p:sldId id="1516" r:id="rId34"/>
    <p:sldId id="1854" r:id="rId35"/>
    <p:sldId id="1855" r:id="rId36"/>
    <p:sldId id="1863" r:id="rId37"/>
    <p:sldId id="1864" r:id="rId38"/>
    <p:sldId id="1865" r:id="rId39"/>
    <p:sldId id="1866" r:id="rId40"/>
    <p:sldId id="1870" r:id="rId41"/>
    <p:sldId id="1526" r:id="rId42"/>
    <p:sldId id="1871" r:id="rId43"/>
    <p:sldId id="1527" r:id="rId44"/>
    <p:sldId id="1872" r:id="rId45"/>
    <p:sldId id="1873" r:id="rId46"/>
    <p:sldId id="1534" r:id="rId47"/>
    <p:sldId id="1874" r:id="rId48"/>
    <p:sldId id="1875" r:id="rId49"/>
    <p:sldId id="1867" r:id="rId50"/>
    <p:sldId id="1876" r:id="rId51"/>
    <p:sldId id="1869" r:id="rId52"/>
    <p:sldId id="1868" r:id="rId53"/>
    <p:sldId id="1877" r:id="rId54"/>
    <p:sldId id="1589" r:id="rId55"/>
    <p:sldId id="1878" r:id="rId56"/>
    <p:sldId id="1879" r:id="rId57"/>
    <p:sldId id="1476" r:id="rId58"/>
    <p:sldId id="1478" r:id="rId59"/>
    <p:sldId id="1479" r:id="rId60"/>
    <p:sldId id="1480" r:id="rId61"/>
    <p:sldId id="1481" r:id="rId62"/>
    <p:sldId id="1482" r:id="rId63"/>
    <p:sldId id="1880" r:id="rId64"/>
    <p:sldId id="1881" r:id="rId65"/>
    <p:sldId id="1882" r:id="rId66"/>
    <p:sldId id="1883" r:id="rId67"/>
    <p:sldId id="1884" r:id="rId68"/>
    <p:sldId id="1635" r:id="rId69"/>
    <p:sldId id="1641" r:id="rId70"/>
    <p:sldId id="1636" r:id="rId71"/>
    <p:sldId id="1637" r:id="rId72"/>
    <p:sldId id="1638" r:id="rId73"/>
    <p:sldId id="1642" r:id="rId74"/>
    <p:sldId id="1639" r:id="rId75"/>
    <p:sldId id="1640" r:id="rId76"/>
    <p:sldId id="1643" r:id="rId77"/>
    <p:sldId id="1644" r:id="rId78"/>
    <p:sldId id="1646" r:id="rId79"/>
    <p:sldId id="1645" r:id="rId80"/>
    <p:sldId id="1885" r:id="rId81"/>
    <p:sldId id="1886" r:id="rId82"/>
    <p:sldId id="1887" r:id="rId83"/>
    <p:sldId id="1483" r:id="rId84"/>
    <p:sldId id="1487" r:id="rId85"/>
    <p:sldId id="1488" r:id="rId86"/>
    <p:sldId id="1489" r:id="rId87"/>
    <p:sldId id="1888" r:id="rId88"/>
    <p:sldId id="1889" r:id="rId89"/>
    <p:sldId id="1890" r:id="rId90"/>
    <p:sldId id="1891" r:id="rId91"/>
    <p:sldId id="1892" r:id="rId92"/>
    <p:sldId id="1893" r:id="rId93"/>
    <p:sldId id="1894" r:id="rId94"/>
    <p:sldId id="1647" r:id="rId95"/>
    <p:sldId id="1895" r:id="rId96"/>
    <p:sldId id="1648" r:id="rId97"/>
    <p:sldId id="1649" r:id="rId98"/>
    <p:sldId id="1650" r:id="rId99"/>
    <p:sldId id="1896" r:id="rId100"/>
    <p:sldId id="1897" r:id="rId101"/>
    <p:sldId id="1898" r:id="rId102"/>
    <p:sldId id="1899" r:id="rId103"/>
    <p:sldId id="464" r:id="rId104"/>
    <p:sldId id="465" r:id="rId105"/>
    <p:sldId id="1900" r:id="rId106"/>
    <p:sldId id="1901" r:id="rId107"/>
    <p:sldId id="1902" r:id="rId108"/>
    <p:sldId id="1903" r:id="rId109"/>
    <p:sldId id="1904" r:id="rId110"/>
    <p:sldId id="1905" r:id="rId111"/>
    <p:sldId id="1843" r:id="rId112"/>
    <p:sldId id="1906" r:id="rId113"/>
    <p:sldId id="1907" r:id="rId114"/>
    <p:sldId id="1908" r:id="rId115"/>
    <p:sldId id="1664" r:id="rId116"/>
    <p:sldId id="1909" r:id="rId117"/>
    <p:sldId id="1910" r:id="rId118"/>
    <p:sldId id="1666" r:id="rId119"/>
    <p:sldId id="1911" r:id="rId120"/>
    <p:sldId id="1912" r:id="rId121"/>
    <p:sldId id="1668" r:id="rId122"/>
    <p:sldId id="1669" r:id="rId123"/>
    <p:sldId id="1913" r:id="rId124"/>
    <p:sldId id="1651" r:id="rId125"/>
    <p:sldId id="1652" r:id="rId126"/>
    <p:sldId id="1670" r:id="rId127"/>
    <p:sldId id="1914" r:id="rId128"/>
    <p:sldId id="1751" r:id="rId129"/>
    <p:sldId id="1915" r:id="rId130"/>
    <p:sldId id="1674" r:id="rId131"/>
    <p:sldId id="1844" r:id="rId132"/>
    <p:sldId id="1845" r:id="rId133"/>
    <p:sldId id="1846" r:id="rId134"/>
    <p:sldId id="1849" r:id="rId135"/>
    <p:sldId id="1851" r:id="rId136"/>
    <p:sldId id="1852" r:id="rId137"/>
    <p:sldId id="1853" r:id="rId138"/>
    <p:sldId id="1847" r:id="rId139"/>
    <p:sldId id="1848" r:id="rId140"/>
    <p:sldId id="1916" r:id="rId141"/>
    <p:sldId id="1850" r:id="rId142"/>
    <p:sldId id="1917" r:id="rId143"/>
    <p:sldId id="1918" r:id="rId144"/>
    <p:sldId id="1718" r:id="rId145"/>
    <p:sldId id="1720" r:id="rId146"/>
    <p:sldId id="1721" r:id="rId147"/>
    <p:sldId id="1725" r:id="rId148"/>
    <p:sldId id="1726" r:id="rId149"/>
    <p:sldId id="1727" r:id="rId150"/>
    <p:sldId id="1722" r:id="rId151"/>
    <p:sldId id="1723" r:id="rId152"/>
    <p:sldId id="1724" r:id="rId153"/>
    <p:sldId id="1654" r:id="rId154"/>
    <p:sldId id="1655" r:id="rId155"/>
    <p:sldId id="1656" r:id="rId156"/>
    <p:sldId id="1657" r:id="rId157"/>
    <p:sldId id="1728" r:id="rId158"/>
    <p:sldId id="1919" r:id="rId159"/>
    <p:sldId id="1742" r:id="rId160"/>
    <p:sldId id="1750" r:id="rId161"/>
    <p:sldId id="1920" r:id="rId162"/>
    <p:sldId id="1729" r:id="rId163"/>
    <p:sldId id="1730" r:id="rId164"/>
    <p:sldId id="1731" r:id="rId165"/>
    <p:sldId id="1733" r:id="rId166"/>
    <p:sldId id="1735" r:id="rId167"/>
    <p:sldId id="1732" r:id="rId168"/>
    <p:sldId id="1734" r:id="rId169"/>
    <p:sldId id="1736" r:id="rId170"/>
    <p:sldId id="1921" r:id="rId171"/>
    <p:sldId id="1752" r:id="rId172"/>
    <p:sldId id="1753" r:id="rId173"/>
    <p:sldId id="1754" r:id="rId174"/>
    <p:sldId id="1922" r:id="rId175"/>
    <p:sldId id="298" r:id="rId176"/>
    <p:sldId id="299" r:id="rId177"/>
    <p:sldId id="1556" r:id="rId178"/>
    <p:sldId id="1945" r:id="rId179"/>
    <p:sldId id="1523" r:id="rId180"/>
    <p:sldId id="1524" r:id="rId181"/>
    <p:sldId id="1946" r:id="rId182"/>
    <p:sldId id="1947" r:id="rId183"/>
    <p:sldId id="1529" r:id="rId184"/>
    <p:sldId id="1530" r:id="rId185"/>
    <p:sldId id="1531" r:id="rId186"/>
    <p:sldId id="1948" r:id="rId187"/>
    <p:sldId id="1532" r:id="rId188"/>
    <p:sldId id="1533" r:id="rId189"/>
    <p:sldId id="1949" r:id="rId190"/>
    <p:sldId id="1536" r:id="rId191"/>
    <p:sldId id="1461" r:id="rId192"/>
    <p:sldId id="1950" r:id="rId193"/>
    <p:sldId id="1462" r:id="rId194"/>
    <p:sldId id="1463" r:id="rId195"/>
    <p:sldId id="1465" r:id="rId196"/>
    <p:sldId id="1466" r:id="rId197"/>
    <p:sldId id="1951" r:id="rId198"/>
    <p:sldId id="1952" r:id="rId199"/>
    <p:sldId id="1953" r:id="rId200"/>
    <p:sldId id="1954" r:id="rId201"/>
    <p:sldId id="1473" r:id="rId202"/>
    <p:sldId id="1474" r:id="rId203"/>
    <p:sldId id="1955" r:id="rId204"/>
    <p:sldId id="1558" r:id="rId205"/>
    <p:sldId id="1956" r:id="rId206"/>
    <p:sldId id="1477" r:id="rId207"/>
    <p:sldId id="1957" r:id="rId208"/>
    <p:sldId id="1958" r:id="rId209"/>
    <p:sldId id="1959" r:id="rId210"/>
    <p:sldId id="1960" r:id="rId211"/>
    <p:sldId id="1484" r:id="rId212"/>
    <p:sldId id="1486" r:id="rId213"/>
    <p:sldId id="1963" r:id="rId214"/>
    <p:sldId id="1964" r:id="rId215"/>
    <p:sldId id="1490" r:id="rId216"/>
    <p:sldId id="1559" r:id="rId217"/>
    <p:sldId id="1491" r:id="rId218"/>
    <p:sldId id="1492" r:id="rId219"/>
    <p:sldId id="1493" r:id="rId220"/>
    <p:sldId id="1494" r:id="rId221"/>
    <p:sldId id="1495" r:id="rId222"/>
    <p:sldId id="1965" r:id="rId223"/>
    <p:sldId id="1564" r:id="rId224"/>
    <p:sldId id="1966" r:id="rId225"/>
    <p:sldId id="1506" r:id="rId226"/>
    <p:sldId id="1967" r:id="rId227"/>
    <p:sldId id="1507" r:id="rId228"/>
    <p:sldId id="1540" r:id="rId229"/>
    <p:sldId id="1561" r:id="rId230"/>
    <p:sldId id="1496" r:id="rId231"/>
    <p:sldId id="1498" r:id="rId232"/>
    <p:sldId id="1499" r:id="rId233"/>
    <p:sldId id="1538" r:id="rId234"/>
    <p:sldId id="1500" r:id="rId235"/>
    <p:sldId id="1501" r:id="rId236"/>
    <p:sldId id="1503" r:id="rId237"/>
    <p:sldId id="1504" r:id="rId238"/>
    <p:sldId id="1539" r:id="rId239"/>
    <p:sldId id="1505" r:id="rId240"/>
    <p:sldId id="1502" r:id="rId241"/>
    <p:sldId id="1542" r:id="rId242"/>
    <p:sldId id="1508" r:id="rId243"/>
    <p:sldId id="1562" r:id="rId244"/>
    <p:sldId id="1510" r:id="rId245"/>
    <p:sldId id="1511" r:id="rId246"/>
    <p:sldId id="1512" r:id="rId247"/>
    <p:sldId id="1513" r:id="rId248"/>
    <p:sldId id="1544" r:id="rId249"/>
    <p:sldId id="1543" r:id="rId250"/>
    <p:sldId id="1563" r:id="rId251"/>
    <p:sldId id="1514" r:id="rId252"/>
    <p:sldId id="1515" r:id="rId253"/>
    <p:sldId id="1541" r:id="rId254"/>
    <p:sldId id="1550" r:id="rId255"/>
    <p:sldId id="1565" r:id="rId256"/>
    <p:sldId id="1546" r:id="rId257"/>
    <p:sldId id="1547" r:id="rId258"/>
    <p:sldId id="1548" r:id="rId259"/>
    <p:sldId id="1549" r:id="rId260"/>
    <p:sldId id="1517" r:id="rId261"/>
    <p:sldId id="1518" r:id="rId262"/>
    <p:sldId id="1519" r:id="rId263"/>
    <p:sldId id="1520" r:id="rId264"/>
    <p:sldId id="1545" r:id="rId265"/>
    <p:sldId id="1553" r:id="rId266"/>
    <p:sldId id="1554" r:id="rId267"/>
    <p:sldId id="1968" r:id="rId268"/>
  </p:sldIdLst>
  <p:sldSz cx="9144000" cy="5143500" type="screen16x9"/>
  <p:notesSz cx="6797675" cy="9926638"/>
  <p:embeddedFontLst>
    <p:embeddedFont>
      <p:font typeface="Calibri" panose="020F0502020204030204" pitchFamily="34" charset="0"/>
      <p:regular r:id="rId271"/>
      <p:bold r:id="rId272"/>
      <p:italic r:id="rId273"/>
      <p:boldItalic r:id="rId274"/>
    </p:embeddedFont>
    <p:embeddedFont>
      <p:font typeface="Tahoma" panose="020B0604030504040204" pitchFamily="34" charset="0"/>
      <p:regular r:id="rId275"/>
      <p:bold r:id="rId276"/>
    </p:embeddedFont>
    <p:embeddedFont>
      <p:font typeface="Consolas" panose="020B0609020204030204" pitchFamily="49" charset="0"/>
      <p:regular r:id="rId277"/>
      <p:bold r:id="rId278"/>
      <p:italic r:id="rId279"/>
      <p:boldItalic r:id="rId280"/>
    </p:embeddedFont>
    <p:embeddedFont>
      <p:font typeface="맑은 고딕" panose="020B0503020000020004" pitchFamily="50" charset="-127"/>
      <p:regular r:id="rId281"/>
      <p:bold r:id="rId282"/>
    </p:embeddedFont>
    <p:embeddedFont>
      <p:font typeface="Arial Narrow" panose="020B0606020202030204" pitchFamily="34" charset="0"/>
      <p:regular r:id="rId283"/>
      <p:bold r:id="rId284"/>
      <p:italic r:id="rId285"/>
      <p:boldItalic r:id="rId286"/>
    </p:embeddedFont>
    <p:embeddedFont>
      <p:font typeface="Cambria Math" panose="02040503050406030204" pitchFamily="18" charset="0"/>
      <p:regular r:id="rId287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6699"/>
    <a:srgbClr val="003366"/>
    <a:srgbClr val="3366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78571" autoAdjust="0"/>
  </p:normalViewPr>
  <p:slideViewPr>
    <p:cSldViewPr snapToGrid="0">
      <p:cViewPr>
        <p:scale>
          <a:sx n="125" d="100"/>
          <a:sy n="125" d="100"/>
        </p:scale>
        <p:origin x="518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1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font" Target="fonts/font9.fntdata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font" Target="fonts/font10.fntdata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handoutMaster" Target="handoutMasters/handoutMaster1.xml"/><Relationship Id="rId291" Type="http://schemas.openxmlformats.org/officeDocument/2006/relationships/tableStyles" Target="tableStyle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font" Target="fonts/font11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font" Target="fonts/font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font" Target="fonts/font12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font" Target="fonts/font2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font" Target="fonts/font13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font" Target="fonts/font3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font" Target="fonts/font14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font" Target="fonts/font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font" Target="fonts/font1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font" Target="fonts/font5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font" Target="fonts/font16.fntdata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font" Target="fonts/font6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font" Target="fonts/font17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font" Target="fonts/font7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font" Target="fonts/font8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90C57-591E-433A-94ED-E214F47D0DE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67819-1F53-4D2F-9C1D-7DB1D968C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29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EE472-0E86-4017-831F-5523AFE6B7DD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E9901-20C5-4C09-9346-6397207F6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2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E9901-20C5-4C09-9346-6397207F6C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E9901-20C5-4C09-9346-6397207F6C7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4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E9901-20C5-4C09-9346-6397207F6C7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4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E9901-20C5-4C09-9346-6397207F6C7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91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E9901-20C5-4C09-9346-6397207F6C7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24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Pooling </a:t>
            </a:r>
            <a:r>
              <a:rPr lang="ko-KR" altLang="en-US" baseline="0" dirty="0" smtClean="0"/>
              <a:t>을 반복해서 다차원 데이터를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차원으로 </a:t>
            </a:r>
            <a:r>
              <a:rPr lang="ko-KR" altLang="en-US" baseline="0" dirty="0" err="1" smtClean="0"/>
              <a:t>만들어줌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E9901-20C5-4C09-9346-6397207F6C7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88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E9901-20C5-4C09-9346-6397207F6C7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8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E9901-20C5-4C09-9346-6397207F6C70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-6349"/>
            <a:ext cx="9144000" cy="501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199755"/>
            <a:ext cx="7886700" cy="2064146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99" y="25400"/>
            <a:ext cx="1670051" cy="4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42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999"/>
            <a:ext cx="8005425" cy="3893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4832153"/>
            <a:ext cx="2057400" cy="273844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4802076"/>
            <a:ext cx="9144000" cy="3414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58999"/>
            <a:ext cx="9144000" cy="389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525043"/>
            <a:ext cx="8996516" cy="423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56036" y="483215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513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4835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2700" y="4762440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Professor Joongheon Kim</a:t>
            </a:r>
          </a:p>
          <a:p>
            <a:r>
              <a:rPr lang="en-US" altLang="ko-KR" sz="10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https://sites.google.com/site/joongheonkim/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942794" y="4775140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Learning </a:t>
            </a:r>
            <a:br>
              <a:rPr lang="en-US" altLang="ko-KR" sz="10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0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 and Software</a:t>
            </a:r>
          </a:p>
        </p:txBody>
      </p: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99" y="25400"/>
            <a:ext cx="1670051" cy="4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54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joongheonki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joongheon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0.png"/><Relationship Id="rId13" Type="http://schemas.openxmlformats.org/officeDocument/2006/relationships/image" Target="../media/image390.png"/><Relationship Id="rId3" Type="http://schemas.openxmlformats.org/officeDocument/2006/relationships/image" Target="../media/image290.png"/><Relationship Id="rId7" Type="http://schemas.openxmlformats.org/officeDocument/2006/relationships/image" Target="../media/image3300.png"/><Relationship Id="rId12" Type="http://schemas.openxmlformats.org/officeDocument/2006/relationships/image" Target="../media/image380.png"/><Relationship Id="rId2" Type="http://schemas.openxmlformats.org/officeDocument/2006/relationships/image" Target="../media/image280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11.png"/><Relationship Id="rId10" Type="http://schemas.openxmlformats.org/officeDocument/2006/relationships/image" Target="../media/image360.png"/><Relationship Id="rId4" Type="http://schemas.openxmlformats.org/officeDocument/2006/relationships/image" Target="../media/image3000.png"/><Relationship Id="rId9" Type="http://schemas.openxmlformats.org/officeDocument/2006/relationships/image" Target="../media/image351.png"/><Relationship Id="rId14" Type="http://schemas.openxmlformats.org/officeDocument/2006/relationships/image" Target="../media/image40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0.png"/><Relationship Id="rId13" Type="http://schemas.openxmlformats.org/officeDocument/2006/relationships/image" Target="../media/image390.png"/><Relationship Id="rId3" Type="http://schemas.openxmlformats.org/officeDocument/2006/relationships/image" Target="../media/image290.png"/><Relationship Id="rId7" Type="http://schemas.openxmlformats.org/officeDocument/2006/relationships/image" Target="../media/image3300.png"/><Relationship Id="rId12" Type="http://schemas.openxmlformats.org/officeDocument/2006/relationships/image" Target="../media/image380.png"/><Relationship Id="rId2" Type="http://schemas.openxmlformats.org/officeDocument/2006/relationships/image" Target="../media/image431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41.png"/><Relationship Id="rId10" Type="http://schemas.openxmlformats.org/officeDocument/2006/relationships/image" Target="../media/image360.png"/><Relationship Id="rId4" Type="http://schemas.openxmlformats.org/officeDocument/2006/relationships/image" Target="../media/image3000.png"/><Relationship Id="rId9" Type="http://schemas.openxmlformats.org/officeDocument/2006/relationships/image" Target="../media/image351.png"/><Relationship Id="rId14" Type="http://schemas.openxmlformats.org/officeDocument/2006/relationships/image" Target="../media/image40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0.png"/><Relationship Id="rId13" Type="http://schemas.openxmlformats.org/officeDocument/2006/relationships/image" Target="../media/image390.png"/><Relationship Id="rId3" Type="http://schemas.openxmlformats.org/officeDocument/2006/relationships/image" Target="../media/image290.png"/><Relationship Id="rId7" Type="http://schemas.openxmlformats.org/officeDocument/2006/relationships/image" Target="../media/image3300.png"/><Relationship Id="rId12" Type="http://schemas.openxmlformats.org/officeDocument/2006/relationships/image" Target="../media/image380.png"/><Relationship Id="rId2" Type="http://schemas.openxmlformats.org/officeDocument/2006/relationships/image" Target="../media/image451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61.png"/><Relationship Id="rId10" Type="http://schemas.openxmlformats.org/officeDocument/2006/relationships/image" Target="../media/image360.png"/><Relationship Id="rId4" Type="http://schemas.openxmlformats.org/officeDocument/2006/relationships/image" Target="../media/image3000.png"/><Relationship Id="rId9" Type="http://schemas.openxmlformats.org/officeDocument/2006/relationships/image" Target="../media/image351.png"/><Relationship Id="rId14" Type="http://schemas.openxmlformats.org/officeDocument/2006/relationships/image" Target="../media/image40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0.png"/><Relationship Id="rId13" Type="http://schemas.openxmlformats.org/officeDocument/2006/relationships/image" Target="../media/image390.png"/><Relationship Id="rId3" Type="http://schemas.openxmlformats.org/officeDocument/2006/relationships/image" Target="../media/image290.png"/><Relationship Id="rId7" Type="http://schemas.openxmlformats.org/officeDocument/2006/relationships/image" Target="../media/image3300.png"/><Relationship Id="rId12" Type="http://schemas.openxmlformats.org/officeDocument/2006/relationships/image" Target="../media/image380.png"/><Relationship Id="rId2" Type="http://schemas.openxmlformats.org/officeDocument/2006/relationships/image" Target="../media/image471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81.png"/><Relationship Id="rId10" Type="http://schemas.openxmlformats.org/officeDocument/2006/relationships/image" Target="../media/image360.png"/><Relationship Id="rId4" Type="http://schemas.openxmlformats.org/officeDocument/2006/relationships/image" Target="../media/image3000.png"/><Relationship Id="rId9" Type="http://schemas.openxmlformats.org/officeDocument/2006/relationships/image" Target="../media/image351.png"/><Relationship Id="rId14" Type="http://schemas.openxmlformats.org/officeDocument/2006/relationships/image" Target="../media/image4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01.png"/><Relationship Id="rId7" Type="http://schemas.openxmlformats.org/officeDocument/2006/relationships/image" Target="../media/image54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181.png"/><Relationship Id="rId4" Type="http://schemas.openxmlformats.org/officeDocument/2006/relationships/image" Target="../media/image512.png"/><Relationship Id="rId9" Type="http://schemas.openxmlformats.org/officeDocument/2006/relationships/image" Target="../media/image56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0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0" Type="http://schemas.openxmlformats.org/officeDocument/2006/relationships/image" Target="../media/image2000.png"/><Relationship Id="rId4" Type="http://schemas.openxmlformats.org/officeDocument/2006/relationships/image" Target="../media/image181.png"/><Relationship Id="rId9" Type="http://schemas.openxmlformats.org/officeDocument/2006/relationships/image" Target="../media/image190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0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0" Type="http://schemas.openxmlformats.org/officeDocument/2006/relationships/image" Target="../media/image2000.png"/><Relationship Id="rId4" Type="http://schemas.openxmlformats.org/officeDocument/2006/relationships/image" Target="../media/image181.png"/><Relationship Id="rId9" Type="http://schemas.openxmlformats.org/officeDocument/2006/relationships/image" Target="../media/image190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71.png"/><Relationship Id="rId3" Type="http://schemas.openxmlformats.org/officeDocument/2006/relationships/image" Target="../media/image581.png"/><Relationship Id="rId7" Type="http://schemas.openxmlformats.org/officeDocument/2006/relationships/image" Target="../media/image621.png"/><Relationship Id="rId12" Type="http://schemas.openxmlformats.org/officeDocument/2006/relationships/image" Target="../media/image661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551.png"/><Relationship Id="rId5" Type="http://schemas.openxmlformats.org/officeDocument/2006/relationships/image" Target="../media/image2200.png"/><Relationship Id="rId10" Type="http://schemas.openxmlformats.org/officeDocument/2006/relationships/image" Target="../media/image651.png"/><Relationship Id="rId4" Type="http://schemas.openxmlformats.org/officeDocument/2006/relationships/image" Target="../media/image591.png"/><Relationship Id="rId9" Type="http://schemas.openxmlformats.org/officeDocument/2006/relationships/image" Target="../media/image641.png"/><Relationship Id="rId14" Type="http://schemas.openxmlformats.org/officeDocument/2006/relationships/image" Target="../media/image68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30.png"/><Relationship Id="rId7" Type="http://schemas.openxmlformats.org/officeDocument/2006/relationships/image" Target="../media/image72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700.png"/><Relationship Id="rId4" Type="http://schemas.openxmlformats.org/officeDocument/2006/relationships/image" Target="../media/image691.png"/><Relationship Id="rId9" Type="http://schemas.openxmlformats.org/officeDocument/2006/relationships/image" Target="../media/image7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61.png"/><Relationship Id="rId7" Type="http://schemas.openxmlformats.org/officeDocument/2006/relationships/image" Target="../media/image4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mailto:joongheon@gmail.com" TargetMode="External"/><Relationship Id="rId2" Type="http://schemas.openxmlformats.org/officeDocument/2006/relationships/hyperlink" Target="https://sites.google.com/site/joongheonkim/" TargetMode="Externa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mailto:joongheon@gmail.com" TargetMode="External"/><Relationship Id="rId2" Type="http://schemas.openxmlformats.org/officeDocument/2006/relationships/hyperlink" Target="https://sites.google.com/site/joongheonkim/" TargetMode="Externa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joongheon@gmail.com" TargetMode="External"/><Relationship Id="rId2" Type="http://schemas.openxmlformats.org/officeDocument/2006/relationships/hyperlink" Target="https://sites.google.com/site/joongheonkim/" TargetMode="Externa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jp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4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6.png"/><Relationship Id="rId4" Type="http://schemas.openxmlformats.org/officeDocument/2006/relationships/image" Target="../media/image1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5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gif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0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dtp0P3t28" TargetMode="External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hyperlink" Target="mailto:Joongheon@cau.ac.kr" TargetMode="External"/><Relationship Id="rId2" Type="http://schemas.openxmlformats.org/officeDocument/2006/relationships/hyperlink" Target="mailto:joongheon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jpeg"/><Relationship Id="rId5" Type="http://schemas.openxmlformats.org/officeDocument/2006/relationships/hyperlink" Target="http://prof.cau.ac.kr/~joongheon" TargetMode="External"/><Relationship Id="rId4" Type="http://schemas.openxmlformats.org/officeDocument/2006/relationships/hyperlink" Target="https://sites.google.com/site/joongheonki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5" Type="http://schemas.openxmlformats.org/officeDocument/2006/relationships/image" Target="../media/image910.png"/><Relationship Id="rId4" Type="http://schemas.openxmlformats.org/officeDocument/2006/relationships/image" Target="../media/image8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oongheon@gmail.com" TargetMode="External"/><Relationship Id="rId2" Type="http://schemas.openxmlformats.org/officeDocument/2006/relationships/hyperlink" Target="https://sites.google.com/site/joongheonki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1.png"/><Relationship Id="rId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joongheon@gmail.com" TargetMode="External"/><Relationship Id="rId2" Type="http://schemas.openxmlformats.org/officeDocument/2006/relationships/hyperlink" Target="https://sites.google.com/site/joongheonkim/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82.png"/><Relationship Id="rId4" Type="http://schemas.openxmlformats.org/officeDocument/2006/relationships/image" Target="../media/image3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mailto:joongheon@gmail.com" TargetMode="External"/><Relationship Id="rId2" Type="http://schemas.openxmlformats.org/officeDocument/2006/relationships/hyperlink" Target="https://sites.google.com/site/joongheonkim/" TargetMode="Externa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2.png"/><Relationship Id="rId13" Type="http://schemas.openxmlformats.org/officeDocument/2006/relationships/image" Target="../media/image590.png"/><Relationship Id="rId3" Type="http://schemas.openxmlformats.org/officeDocument/2006/relationships/image" Target="../media/image56.png"/><Relationship Id="rId7" Type="http://schemas.openxmlformats.org/officeDocument/2006/relationships/image" Target="../media/image97.png"/><Relationship Id="rId12" Type="http://schemas.openxmlformats.org/officeDocument/2006/relationships/image" Target="../media/image5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47.png"/><Relationship Id="rId5" Type="http://schemas.openxmlformats.org/officeDocument/2006/relationships/image" Target="../media/image710.png"/><Relationship Id="rId15" Type="http://schemas.openxmlformats.org/officeDocument/2006/relationships/image" Target="../media/image612.png"/><Relationship Id="rId10" Type="http://schemas.openxmlformats.org/officeDocument/2006/relationships/image" Target="../media/image560.png"/><Relationship Id="rId4" Type="http://schemas.openxmlformats.org/officeDocument/2006/relationships/image" Target="../media/image61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48.png"/><Relationship Id="rId7" Type="http://schemas.openxmlformats.org/officeDocument/2006/relationships/image" Target="../media/image172.png"/><Relationship Id="rId12" Type="http://schemas.openxmlformats.org/officeDocument/2006/relationships/image" Target="../media/image2210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211.png"/><Relationship Id="rId5" Type="http://schemas.openxmlformats.org/officeDocument/2006/relationships/image" Target="../media/image152.png"/><Relationship Id="rId10" Type="http://schemas.openxmlformats.org/officeDocument/2006/relationships/image" Target="../media/image20.png"/><Relationship Id="rId4" Type="http://schemas.openxmlformats.org/officeDocument/2006/relationships/image" Target="../media/image148.png"/><Relationship Id="rId9" Type="http://schemas.openxmlformats.org/officeDocument/2006/relationships/image" Target="../media/image1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3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10.png"/><Relationship Id="rId5" Type="http://schemas.openxmlformats.org/officeDocument/2006/relationships/image" Target="../media/image160.png"/><Relationship Id="rId10" Type="http://schemas.openxmlformats.org/officeDocument/2006/relationships/image" Target="../media/image47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4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joongheon@gmail.com" TargetMode="External"/><Relationship Id="rId2" Type="http://schemas.openxmlformats.org/officeDocument/2006/relationships/hyperlink" Target="https://sites.google.com/site/joongheonki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828" y="1820979"/>
            <a:ext cx="6140548" cy="1740695"/>
          </a:xfrm>
        </p:spPr>
        <p:txBody>
          <a:bodyPr anchor="t" anchorCtr="0">
            <a:norm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Learning Theory and TensorFlow Implementation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KIBME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(February 20</a:t>
            </a:r>
            <a:r>
              <a:rPr lang="en-US" altLang="ko-KR" baseline="30000" dirty="0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, 2019)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4478" y="3442098"/>
            <a:ext cx="5513485" cy="1125140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Prof. Joongheon Kim</a:t>
            </a:r>
            <a:br>
              <a:rPr lang="en-US" altLang="ko-KR" sz="1600" b="1" dirty="0"/>
            </a:br>
            <a:r>
              <a:rPr lang="en-US" altLang="ko-KR" sz="1600" dirty="0"/>
              <a:t>Chung-Ang University (CAU), Seoul, Korea</a:t>
            </a:r>
            <a:br>
              <a:rPr lang="en-US" altLang="ko-KR" sz="1600" dirty="0"/>
            </a:br>
            <a:r>
              <a:rPr lang="en-US" altLang="ko-KR" sz="1600" dirty="0">
                <a:hlinkClick r:id="rId3"/>
              </a:rPr>
              <a:t>https://sites.google.com/site/joongheonkim/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hlinkClick r:id="rId4"/>
              </a:rPr>
              <a:t>joongheon@gmail.com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807F22-B124-4951-B2BD-83DB52269CDD}"/>
              </a:ext>
            </a:extLst>
          </p:cNvPr>
          <p:cNvCxnSpPr>
            <a:cxnSpLocks/>
          </p:cNvCxnSpPr>
          <p:nvPr/>
        </p:nvCxnSpPr>
        <p:spPr>
          <a:xfrm flipV="1">
            <a:off x="2491168" y="3249639"/>
            <a:ext cx="6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ep Learning Networkì ëí ì´ë¯¸ì§ ê²ìê²°ê³¼">
            <a:extLst>
              <a:ext uri="{FF2B5EF4-FFF2-40B4-BE49-F238E27FC236}">
                <a16:creationId xmlns:a16="http://schemas.microsoft.com/office/drawing/2014/main" id="{3AF3B14E-BC26-4A0E-86A8-C44AE468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3" y="1820979"/>
            <a:ext cx="2301216" cy="208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623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0EFAEC8-8794-4675-8FAB-DFDFDB86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40" y="879741"/>
            <a:ext cx="6965461" cy="42637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F2CCAD-63CA-4C85-9270-D8B87024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Python/TensorFlow/</a:t>
            </a:r>
            <a:r>
              <a:rPr lang="en-US" altLang="ko-KR" dirty="0" err="1"/>
              <a:t>Keras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AEC4E-B4F4-44FF-A2D7-7BA8C48B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Python/TensorFlow Installation: Anaconda</a:t>
            </a:r>
          </a:p>
          <a:p>
            <a:pPr lvl="1"/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C8B485-0EE1-4234-BD7B-D6E4262B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10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A16DD9-F775-42CB-8186-D78A1545235A}"/>
              </a:ext>
            </a:extLst>
          </p:cNvPr>
          <p:cNvSpPr/>
          <p:nvPr/>
        </p:nvSpPr>
        <p:spPr>
          <a:xfrm>
            <a:off x="3545916" y="899936"/>
            <a:ext cx="4041510" cy="349511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www.anaconda.com/download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FCEB0C-D024-4004-98C1-4A1CE56578E7}"/>
              </a:ext>
            </a:extLst>
          </p:cNvPr>
          <p:cNvSpPr/>
          <p:nvPr/>
        </p:nvSpPr>
        <p:spPr>
          <a:xfrm>
            <a:off x="293166" y="899935"/>
            <a:ext cx="3252750" cy="349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332D33-E858-4EA6-A9AE-192B1207F8B7}"/>
              </a:ext>
            </a:extLst>
          </p:cNvPr>
          <p:cNvSpPr/>
          <p:nvPr/>
        </p:nvSpPr>
        <p:spPr>
          <a:xfrm>
            <a:off x="2981539" y="4518011"/>
            <a:ext cx="1195351" cy="497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AA2DCC-9181-40BE-A6FC-2D1754B4C67D}"/>
              </a:ext>
            </a:extLst>
          </p:cNvPr>
          <p:cNvSpPr/>
          <p:nvPr/>
        </p:nvSpPr>
        <p:spPr>
          <a:xfrm>
            <a:off x="193588" y="4505751"/>
            <a:ext cx="2772977" cy="51005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Anaconda3-5.2.0-Windows-x86_64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4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Artificial Neural Networks (ANN)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ANN Theory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</a:t>
            </a:r>
            <a:r>
              <a:rPr lang="ko-KR" altLang="en-US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0188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02058-B944-4138-A2D4-DDAA943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 (ANN): 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63D50-C846-4DA8-8565-39772460A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Human Brain (Neuron)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0663CD-672E-4C49-BEB1-B114E612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101</a:t>
            </a:fld>
            <a:endParaRPr 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B494D86-939B-4BD3-9F72-130156D3C88C}"/>
              </a:ext>
            </a:extLst>
          </p:cNvPr>
          <p:cNvSpPr/>
          <p:nvPr/>
        </p:nvSpPr>
        <p:spPr>
          <a:xfrm>
            <a:off x="3826899" y="2036892"/>
            <a:ext cx="602783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neural networks에 대한 이미지 검색결과">
            <a:extLst>
              <a:ext uri="{FF2B5EF4-FFF2-40B4-BE49-F238E27FC236}">
                <a16:creationId xmlns:a16="http://schemas.microsoft.com/office/drawing/2014/main" id="{F37E2C0D-9893-401F-9705-6EAC141C4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83" y="1186833"/>
            <a:ext cx="4466859" cy="212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eural networks에 대한 이미지 검색결과">
            <a:extLst>
              <a:ext uri="{FF2B5EF4-FFF2-40B4-BE49-F238E27FC236}">
                <a16:creationId xmlns:a16="http://schemas.microsoft.com/office/drawing/2014/main" id="{0C0B6883-9669-41DE-BBCE-2AA4E3A76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9" y="946083"/>
            <a:ext cx="3253551" cy="266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0A420EE-68E8-429A-84B1-968C1A79BBCB}"/>
              </a:ext>
            </a:extLst>
          </p:cNvPr>
          <p:cNvSpPr/>
          <p:nvPr/>
        </p:nvSpPr>
        <p:spPr>
          <a:xfrm>
            <a:off x="6903200" y="3379964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dirty="0">
                <a:solidFill>
                  <a:srgbClr val="006699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Classification</a:t>
            </a:r>
            <a:endParaRPr lang="ko-KR" altLang="en-US" sz="1800" dirty="0">
              <a:solidFill>
                <a:srgbClr val="006699"/>
              </a:solidFill>
              <a:highlight>
                <a:srgbClr val="C0C0C0"/>
              </a:highligh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2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9AC9A-52DA-4F59-A21D-3ADE52B2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 (ANN): Multilayer Perceptron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B01388-EC71-4385-9CCA-1B486C1E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102</a:t>
            </a:fld>
            <a:endParaRPr lang="en-US"/>
          </a:p>
        </p:txBody>
      </p:sp>
      <p:pic>
        <p:nvPicPr>
          <p:cNvPr id="5122" name="Picture 2" descr="http://cs231n.github.io/assets/nn1/neural_net2.jpeg">
            <a:extLst>
              <a:ext uri="{FF2B5EF4-FFF2-40B4-BE49-F238E27FC236}">
                <a16:creationId xmlns:a16="http://schemas.microsoft.com/office/drawing/2014/main" id="{C32FAD51-C3FE-49F8-8601-C7C8193E7C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4" y="795338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 (ANN): Multilayer Perceptron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103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BCDECA-D4FD-40A3-8067-E510A12617E2}"/>
              </a:ext>
            </a:extLst>
          </p:cNvPr>
          <p:cNvSpPr/>
          <p:nvPr/>
        </p:nvSpPr>
        <p:spPr>
          <a:xfrm>
            <a:off x="1584079" y="1262367"/>
            <a:ext cx="719419" cy="4796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gate 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AB6276-A428-4E8D-839D-D071B21C502F}"/>
              </a:ext>
            </a:extLst>
          </p:cNvPr>
          <p:cNvSpPr/>
          <p:nvPr/>
        </p:nvSpPr>
        <p:spPr>
          <a:xfrm>
            <a:off x="1584079" y="2371742"/>
            <a:ext cx="719419" cy="4796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gate 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6E5DE-A926-4415-83DC-BD6816B769F3}"/>
              </a:ext>
            </a:extLst>
          </p:cNvPr>
          <p:cNvSpPr/>
          <p:nvPr/>
        </p:nvSpPr>
        <p:spPr>
          <a:xfrm>
            <a:off x="1584078" y="3411354"/>
            <a:ext cx="719419" cy="4796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gate 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7524209-8F96-4127-8A06-BC84D5204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447" y="1032630"/>
            <a:ext cx="3128118" cy="31578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C3ABBD-F66C-4EE8-89A1-3B2EED914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560" y="1053129"/>
            <a:ext cx="864792" cy="9008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90114C-AB4E-4E19-9C46-FF7F52D2B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185" y="2184299"/>
            <a:ext cx="869939" cy="8544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D56A9B4-BDA7-4B9D-B9B9-D31C4C2D9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004" y="3216190"/>
            <a:ext cx="911120" cy="869939"/>
          </a:xfrm>
          <a:prstGeom prst="rect">
            <a:avLst/>
          </a:prstGeom>
        </p:spPr>
      </p:pic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FBF20A86-359F-48AB-9F3A-725FED4FB9AF}"/>
              </a:ext>
            </a:extLst>
          </p:cNvPr>
          <p:cNvSpPr/>
          <p:nvPr/>
        </p:nvSpPr>
        <p:spPr>
          <a:xfrm>
            <a:off x="5895412" y="1349656"/>
            <a:ext cx="948689" cy="305033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왼쪽/오른쪽 23">
            <a:extLst>
              <a:ext uri="{FF2B5EF4-FFF2-40B4-BE49-F238E27FC236}">
                <a16:creationId xmlns:a16="http://schemas.microsoft.com/office/drawing/2014/main" id="{834A3260-0423-4449-87BC-55DA154A8B8E}"/>
              </a:ext>
            </a:extLst>
          </p:cNvPr>
          <p:cNvSpPr/>
          <p:nvPr/>
        </p:nvSpPr>
        <p:spPr>
          <a:xfrm>
            <a:off x="5895413" y="2459032"/>
            <a:ext cx="948689" cy="305033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7B0E181E-B764-4626-BEC0-346D8E18CBF7}"/>
              </a:ext>
            </a:extLst>
          </p:cNvPr>
          <p:cNvSpPr/>
          <p:nvPr/>
        </p:nvSpPr>
        <p:spPr>
          <a:xfrm>
            <a:off x="5895413" y="3498644"/>
            <a:ext cx="948689" cy="305033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A60666-F38F-4AA2-BDB4-3E4248DC7160}"/>
              </a:ext>
            </a:extLst>
          </p:cNvPr>
          <p:cNvSpPr/>
          <p:nvPr/>
        </p:nvSpPr>
        <p:spPr>
          <a:xfrm>
            <a:off x="1130300" y="3216190"/>
            <a:ext cx="7473950" cy="1101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8490" y="525043"/>
            <a:ext cx="8996516" cy="4235736"/>
          </a:xfrm>
        </p:spPr>
        <p:txBody>
          <a:bodyPr/>
          <a:lstStyle/>
          <a:p>
            <a:r>
              <a:rPr lang="en-US" altLang="ko-KR" dirty="0"/>
              <a:t>Application to Logic Gate Design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006699"/>
                </a:solidFill>
              </a:rPr>
              <a:t>What about XOR?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09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CDEA5-AD43-4E0C-8913-340C9708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 (ANN): Multilayer Perceptron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C3B22-0EF7-40CF-BBB7-56071CA7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104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내용 개체 틀 7">
                <a:extLst>
                  <a:ext uri="{FF2B5EF4-FFF2-40B4-BE49-F238E27FC236}">
                    <a16:creationId xmlns:a16="http://schemas.microsoft.com/office/drawing/2014/main" id="{88C8597C-4C80-4128-A03C-1C76BF568E6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690484" y="1435256"/>
              <a:ext cx="2759001" cy="1524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19667">
                      <a:extLst>
                        <a:ext uri="{9D8B030D-6E8A-4147-A177-3AD203B41FA5}">
                          <a16:colId xmlns:a16="http://schemas.microsoft.com/office/drawing/2014/main" val="1272657694"/>
                        </a:ext>
                      </a:extLst>
                    </a:gridCol>
                    <a:gridCol w="919667">
                      <a:extLst>
                        <a:ext uri="{9D8B030D-6E8A-4147-A177-3AD203B41FA5}">
                          <a16:colId xmlns:a16="http://schemas.microsoft.com/office/drawing/2014/main" val="2653813474"/>
                        </a:ext>
                      </a:extLst>
                    </a:gridCol>
                    <a:gridCol w="919667">
                      <a:extLst>
                        <a:ext uri="{9D8B030D-6E8A-4147-A177-3AD203B41FA5}">
                          <a16:colId xmlns:a16="http://schemas.microsoft.com/office/drawing/2014/main" val="2011587979"/>
                        </a:ext>
                      </a:extLst>
                    </a:gridCol>
                  </a:tblGrid>
                  <a:tr h="12804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XOR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2676332"/>
                      </a:ext>
                    </a:extLst>
                  </a:tr>
                  <a:tr h="12804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10449"/>
                      </a:ext>
                    </a:extLst>
                  </a:tr>
                  <a:tr h="12804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11223"/>
                      </a:ext>
                    </a:extLst>
                  </a:tr>
                  <a:tr h="12804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9343322"/>
                      </a:ext>
                    </a:extLst>
                  </a:tr>
                  <a:tr h="12804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893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내용 개체 틀 7">
                <a:extLst>
                  <a:ext uri="{FF2B5EF4-FFF2-40B4-BE49-F238E27FC236}">
                    <a16:creationId xmlns:a16="http://schemas.microsoft.com/office/drawing/2014/main" id="{88C8597C-4C80-4128-A03C-1C76BF568E6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1654893"/>
                  </p:ext>
                </p:extLst>
              </p:nvPr>
            </p:nvGraphicFramePr>
            <p:xfrm>
              <a:off x="1690484" y="1435256"/>
              <a:ext cx="2759001" cy="1524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19667">
                      <a:extLst>
                        <a:ext uri="{9D8B030D-6E8A-4147-A177-3AD203B41FA5}">
                          <a16:colId xmlns:a16="http://schemas.microsoft.com/office/drawing/2014/main" val="1272657694"/>
                        </a:ext>
                      </a:extLst>
                    </a:gridCol>
                    <a:gridCol w="919667">
                      <a:extLst>
                        <a:ext uri="{9D8B030D-6E8A-4147-A177-3AD203B41FA5}">
                          <a16:colId xmlns:a16="http://schemas.microsoft.com/office/drawing/2014/main" val="2653813474"/>
                        </a:ext>
                      </a:extLst>
                    </a:gridCol>
                    <a:gridCol w="919667">
                      <a:extLst>
                        <a:ext uri="{9D8B030D-6E8A-4147-A177-3AD203B41FA5}">
                          <a16:colId xmlns:a16="http://schemas.microsoft.com/office/drawing/2014/main" val="201158797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662" t="-2000" r="-20331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662" t="-2000" r="-10331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XOR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26763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1044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1122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93433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sz="1400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89392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83BAC8C-875F-4091-981D-3B094381A070}"/>
              </a:ext>
            </a:extLst>
          </p:cNvPr>
          <p:cNvCxnSpPr>
            <a:cxnSpLocks/>
          </p:cNvCxnSpPr>
          <p:nvPr/>
        </p:nvCxnSpPr>
        <p:spPr>
          <a:xfrm>
            <a:off x="5138711" y="3213770"/>
            <a:ext cx="18403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BA6A22-2E41-4179-AD17-B60964727778}"/>
              </a:ext>
            </a:extLst>
          </p:cNvPr>
          <p:cNvCxnSpPr>
            <a:cxnSpLocks/>
          </p:cNvCxnSpPr>
          <p:nvPr/>
        </p:nvCxnSpPr>
        <p:spPr>
          <a:xfrm rot="10800000">
            <a:off x="5245163" y="1427701"/>
            <a:ext cx="0" cy="1900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9EB9355-454C-41CB-AE8B-F721145DEEC4}"/>
                  </a:ext>
                </a:extLst>
              </p:cNvPr>
              <p:cNvSpPr/>
              <p:nvPr/>
            </p:nvSpPr>
            <p:spPr>
              <a:xfrm>
                <a:off x="6725129" y="3217454"/>
                <a:ext cx="4508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9EB9355-454C-41CB-AE8B-F721145DE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29" y="3217454"/>
                <a:ext cx="45089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C51714E-3945-4049-AE58-41F3F218FC5D}"/>
                  </a:ext>
                </a:extLst>
              </p:cNvPr>
              <p:cNvSpPr/>
              <p:nvPr/>
            </p:nvSpPr>
            <p:spPr>
              <a:xfrm>
                <a:off x="4815251" y="1252396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C51714E-3945-4049-AE58-41F3F218F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251" y="1252396"/>
                <a:ext cx="44614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B53127-EC8F-479A-ABB0-658A60026C56}"/>
              </a:ext>
            </a:extLst>
          </p:cNvPr>
          <p:cNvSpPr/>
          <p:nvPr/>
        </p:nvSpPr>
        <p:spPr>
          <a:xfrm>
            <a:off x="5138711" y="3087770"/>
            <a:ext cx="252000" cy="252000"/>
          </a:xfrm>
          <a:prstGeom prst="rect">
            <a:avLst/>
          </a:prstGeom>
          <a:solidFill>
            <a:srgbClr val="006699"/>
          </a:solidFill>
          <a:ln>
            <a:solidFill>
              <a:srgbClr val="00669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86FE51-EA6B-4071-A6D2-78C90E64056A}"/>
              </a:ext>
            </a:extLst>
          </p:cNvPr>
          <p:cNvSpPr/>
          <p:nvPr/>
        </p:nvSpPr>
        <p:spPr>
          <a:xfrm>
            <a:off x="6400955" y="1837159"/>
            <a:ext cx="252000" cy="252000"/>
          </a:xfrm>
          <a:prstGeom prst="rect">
            <a:avLst/>
          </a:prstGeom>
          <a:solidFill>
            <a:srgbClr val="006699"/>
          </a:solidFill>
          <a:ln>
            <a:solidFill>
              <a:srgbClr val="00669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F3288B-4107-42B5-A68D-7EFAE0EB6B0A}"/>
              </a:ext>
            </a:extLst>
          </p:cNvPr>
          <p:cNvSpPr/>
          <p:nvPr/>
        </p:nvSpPr>
        <p:spPr>
          <a:xfrm>
            <a:off x="6400955" y="3075863"/>
            <a:ext cx="25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75B400-F44A-4964-A507-D6F30C6B7CD6}"/>
              </a:ext>
            </a:extLst>
          </p:cNvPr>
          <p:cNvSpPr/>
          <p:nvPr/>
        </p:nvSpPr>
        <p:spPr>
          <a:xfrm>
            <a:off x="5119163" y="1831048"/>
            <a:ext cx="25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375BED-C22D-4202-AB4F-6E4265C616EB}"/>
              </a:ext>
            </a:extLst>
          </p:cNvPr>
          <p:cNvSpPr txBox="1"/>
          <p:nvPr/>
        </p:nvSpPr>
        <p:spPr>
          <a:xfrm>
            <a:off x="6329973" y="4121811"/>
            <a:ext cx="2500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Mathematically proven by </a:t>
            </a:r>
            <a:b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Prof. Marvin Minsky at MIT (1969)</a:t>
            </a:r>
            <a:endParaRPr lang="ko-KR" altLang="en-US" sz="1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3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C005-3A48-43F0-8307-88BFB192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Neural Networks (ANN): Multilayer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76A28B-8FBF-40D5-8A70-8C151B3B2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" y="525043"/>
            <a:ext cx="8996516" cy="4235736"/>
          </a:xfrm>
        </p:spPr>
        <p:txBody>
          <a:bodyPr/>
          <a:lstStyle/>
          <a:p>
            <a:r>
              <a:rPr lang="en-US" altLang="ko-KR" dirty="0"/>
              <a:t>Multilayer Perceptron (MLP)</a:t>
            </a:r>
          </a:p>
          <a:p>
            <a:pPr lvl="1"/>
            <a:r>
              <a:rPr lang="en-US" altLang="ko-KR" dirty="0"/>
              <a:t>Proposed by Prof. Marvin Minsky at MIT (1969)</a:t>
            </a:r>
          </a:p>
          <a:p>
            <a:pPr lvl="1"/>
            <a:r>
              <a:rPr lang="en-US" altLang="ko-KR" dirty="0"/>
              <a:t>Can solve XOR Problem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D7D9AB-C5F7-4DB5-8583-94E102EF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105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8CD1D1-2BC8-4469-9AFA-8706402F80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6" y="2001609"/>
            <a:ext cx="2575676" cy="21440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06BCFD-6E52-43D8-91CF-011901A0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300" y="1689629"/>
            <a:ext cx="3043406" cy="2913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EE13EF-E4FF-4134-A01C-A64956359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890" y="1680175"/>
            <a:ext cx="943749" cy="2940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3D6724-2450-4F6A-8942-953D91658598}"/>
              </a:ext>
            </a:extLst>
          </p:cNvPr>
          <p:cNvSpPr txBox="1"/>
          <p:nvPr/>
        </p:nvSpPr>
        <p:spPr>
          <a:xfrm>
            <a:off x="3810814" y="1714911"/>
            <a:ext cx="86171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altLang="ko-KR" sz="14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Layer</a:t>
            </a:r>
          </a:p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81041-0C0B-4232-BAD9-DDA81C68D40D}"/>
              </a:ext>
            </a:extLst>
          </p:cNvPr>
          <p:cNvSpPr txBox="1"/>
          <p:nvPr/>
        </p:nvSpPr>
        <p:spPr>
          <a:xfrm>
            <a:off x="3770739" y="2654924"/>
            <a:ext cx="90178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altLang="ko-KR" sz="14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nd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Layer</a:t>
            </a:r>
          </a:p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E6E1D-76FC-4D5D-85AA-BB5EA88F44F8}"/>
              </a:ext>
            </a:extLst>
          </p:cNvPr>
          <p:cNvSpPr txBox="1"/>
          <p:nvPr/>
        </p:nvSpPr>
        <p:spPr>
          <a:xfrm>
            <a:off x="3795361" y="3622440"/>
            <a:ext cx="877163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altLang="ko-KR" sz="14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</a:t>
            </a:r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Layer</a:t>
            </a:r>
          </a:p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오른쪽 화살표 4">
            <a:extLst>
              <a:ext uri="{FF2B5EF4-FFF2-40B4-BE49-F238E27FC236}">
                <a16:creationId xmlns:a16="http://schemas.microsoft.com/office/drawing/2014/main" id="{F40A4A67-D24A-43CB-93DA-69902481A292}"/>
              </a:ext>
            </a:extLst>
          </p:cNvPr>
          <p:cNvSpPr/>
          <p:nvPr/>
        </p:nvSpPr>
        <p:spPr>
          <a:xfrm>
            <a:off x="5702783" y="1927063"/>
            <a:ext cx="240947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오른쪽 화살표 15">
            <a:extLst>
              <a:ext uri="{FF2B5EF4-FFF2-40B4-BE49-F238E27FC236}">
                <a16:creationId xmlns:a16="http://schemas.microsoft.com/office/drawing/2014/main" id="{BA87D3FF-0352-4B67-9821-F17882BB75EE}"/>
              </a:ext>
            </a:extLst>
          </p:cNvPr>
          <p:cNvSpPr/>
          <p:nvPr/>
        </p:nvSpPr>
        <p:spPr>
          <a:xfrm>
            <a:off x="5702783" y="2904262"/>
            <a:ext cx="240947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오른쪽 화살표 16">
            <a:extLst>
              <a:ext uri="{FF2B5EF4-FFF2-40B4-BE49-F238E27FC236}">
                <a16:creationId xmlns:a16="http://schemas.microsoft.com/office/drawing/2014/main" id="{E9AA113A-926F-44F0-A08D-B4D9835E6C22}"/>
              </a:ext>
            </a:extLst>
          </p:cNvPr>
          <p:cNvSpPr/>
          <p:nvPr/>
        </p:nvSpPr>
        <p:spPr>
          <a:xfrm>
            <a:off x="5702783" y="3828557"/>
            <a:ext cx="240947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7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5069F97-28EF-4C1A-A664-402B1606B8C0}"/>
              </a:ext>
            </a:extLst>
          </p:cNvPr>
          <p:cNvCxnSpPr/>
          <p:nvPr/>
        </p:nvCxnSpPr>
        <p:spPr>
          <a:xfrm>
            <a:off x="1177325" y="899309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7B48869-D38B-45C1-B8A0-F2AC419D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Solving XOR with MLP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42B49-68ED-48CF-B62E-16271D2E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106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CCC8744E-FD5F-4F14-AC5A-A3F03ADA7D8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900067" y="3252754"/>
              <a:ext cx="4171806" cy="14859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5301">
                      <a:extLst>
                        <a:ext uri="{9D8B030D-6E8A-4147-A177-3AD203B41FA5}">
                          <a16:colId xmlns:a16="http://schemas.microsoft.com/office/drawing/2014/main" val="3744139331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873365975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157603602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05567747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333708143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680402596"/>
                        </a:ext>
                      </a:extLst>
                    </a:gridCol>
                  </a:tblGrid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XOR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882936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499396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8922979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39780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6586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CCC8744E-FD5F-4F14-AC5A-A3F03ADA7D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2201145"/>
                  </p:ext>
                </p:extLst>
              </p:nvPr>
            </p:nvGraphicFramePr>
            <p:xfrm>
              <a:off x="4900067" y="3252754"/>
              <a:ext cx="4171806" cy="14859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5301">
                      <a:extLst>
                        <a:ext uri="{9D8B030D-6E8A-4147-A177-3AD203B41FA5}">
                          <a16:colId xmlns:a16="http://schemas.microsoft.com/office/drawing/2014/main" val="3744139331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873365975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157603602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05567747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333708143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6804025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877" t="-2041" r="-505263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41" r="-400870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1754" t="-2041" r="-304386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1754" t="-2041" r="-204386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98261" t="-2041" r="-102609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XOR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88293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49939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892297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3978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6586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/>
              <p:nvPr/>
            </p:nvSpPr>
            <p:spPr>
              <a:xfrm>
                <a:off x="58330" y="610828"/>
                <a:ext cx="4138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0" y="610828"/>
                <a:ext cx="41383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0592F82-C3B6-4C2A-9F01-70BF06EF20EA}"/>
                  </a:ext>
                </a:extLst>
              </p:cNvPr>
              <p:cNvSpPr/>
              <p:nvPr/>
            </p:nvSpPr>
            <p:spPr>
              <a:xfrm>
                <a:off x="56247" y="844664"/>
                <a:ext cx="4179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0592F82-C3B6-4C2A-9F01-70BF06EF2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7" y="844664"/>
                <a:ext cx="41799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3127B0-F9DE-4D6E-B09E-E042B603860B}"/>
              </a:ext>
            </a:extLst>
          </p:cNvPr>
          <p:cNvCxnSpPr/>
          <p:nvPr/>
        </p:nvCxnSpPr>
        <p:spPr>
          <a:xfrm>
            <a:off x="376929" y="767849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53CE8-7313-4240-BC86-54ADC55E9461}"/>
              </a:ext>
            </a:extLst>
          </p:cNvPr>
          <p:cNvCxnSpPr/>
          <p:nvPr/>
        </p:nvCxnSpPr>
        <p:spPr>
          <a:xfrm>
            <a:off x="375766" y="1029605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2F3103-8EF4-4998-A2CE-0D6868DA15FA}"/>
              </a:ext>
            </a:extLst>
          </p:cNvPr>
          <p:cNvSpPr/>
          <p:nvPr/>
        </p:nvSpPr>
        <p:spPr>
          <a:xfrm>
            <a:off x="530494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/>
              <p:nvPr/>
            </p:nvSpPr>
            <p:spPr>
              <a:xfrm>
                <a:off x="1509809" y="729523"/>
                <a:ext cx="414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9" y="729523"/>
                <a:ext cx="414922" cy="307777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/>
              <p:nvPr/>
            </p:nvSpPr>
            <p:spPr>
              <a:xfrm>
                <a:off x="265245" y="1192728"/>
                <a:ext cx="1392240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1192728"/>
                <a:ext cx="1392240" cy="363626"/>
              </a:xfrm>
              <a:prstGeom prst="rect">
                <a:avLst/>
              </a:prstGeom>
              <a:blipFill>
                <a:blip r:embed="rId6"/>
                <a:stretch>
                  <a:fillRect l="-2632" t="-1695" r="-2632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339EBB-4B72-4155-9CB5-1C7E8B2BB6E5}"/>
              </a:ext>
            </a:extLst>
          </p:cNvPr>
          <p:cNvCxnSpPr/>
          <p:nvPr/>
        </p:nvCxnSpPr>
        <p:spPr>
          <a:xfrm>
            <a:off x="3298128" y="89930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9DBE56D-5DDC-4BBA-849F-3D7E1357CC80}"/>
                  </a:ext>
                </a:extLst>
              </p:cNvPr>
              <p:cNvSpPr/>
              <p:nvPr/>
            </p:nvSpPr>
            <p:spPr>
              <a:xfrm>
                <a:off x="2179133" y="610828"/>
                <a:ext cx="4138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9DBE56D-5DDC-4BBA-849F-3D7E1357C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133" y="610828"/>
                <a:ext cx="41383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/>
              <p:nvPr/>
            </p:nvSpPr>
            <p:spPr>
              <a:xfrm>
                <a:off x="2177050" y="844664"/>
                <a:ext cx="4179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050" y="844664"/>
                <a:ext cx="41799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101B68-8D8E-42DB-A827-D8DFED5E9A38}"/>
              </a:ext>
            </a:extLst>
          </p:cNvPr>
          <p:cNvCxnSpPr/>
          <p:nvPr/>
        </p:nvCxnSpPr>
        <p:spPr>
          <a:xfrm>
            <a:off x="2497732" y="76784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EE69B1-547F-4697-9BCA-F362AC40B95B}"/>
              </a:ext>
            </a:extLst>
          </p:cNvPr>
          <p:cNvCxnSpPr/>
          <p:nvPr/>
        </p:nvCxnSpPr>
        <p:spPr>
          <a:xfrm>
            <a:off x="2496569" y="1029605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11F40A-B33F-489E-86E5-4012A0F67CC3}"/>
              </a:ext>
            </a:extLst>
          </p:cNvPr>
          <p:cNvSpPr/>
          <p:nvPr/>
        </p:nvSpPr>
        <p:spPr>
          <a:xfrm>
            <a:off x="2651297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/>
              <p:nvPr/>
            </p:nvSpPr>
            <p:spPr>
              <a:xfrm>
                <a:off x="3628528" y="729523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528" y="729523"/>
                <a:ext cx="419089" cy="30777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/>
              <p:nvPr/>
            </p:nvSpPr>
            <p:spPr>
              <a:xfrm>
                <a:off x="2386048" y="1192728"/>
                <a:ext cx="1392240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48" y="1192728"/>
                <a:ext cx="1392240" cy="357085"/>
              </a:xfrm>
              <a:prstGeom prst="rect">
                <a:avLst/>
              </a:prstGeom>
              <a:blipFill>
                <a:blip r:embed="rId10"/>
                <a:stretch>
                  <a:fillRect l="-2620" t="-3448" r="-2183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A9A48B-A97E-4DF5-80DD-B1456A620D6E}"/>
              </a:ext>
            </a:extLst>
          </p:cNvPr>
          <p:cNvCxnSpPr/>
          <p:nvPr/>
        </p:nvCxnSpPr>
        <p:spPr>
          <a:xfrm>
            <a:off x="5445690" y="899309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774F6FA-D64C-4321-87FD-40F9AFEC01AD}"/>
                  </a:ext>
                </a:extLst>
              </p:cNvPr>
              <p:cNvSpPr/>
              <p:nvPr/>
            </p:nvSpPr>
            <p:spPr>
              <a:xfrm>
                <a:off x="4326150" y="610828"/>
                <a:ext cx="4149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774F6FA-D64C-4321-87FD-40F9AFEC0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50" y="610828"/>
                <a:ext cx="414921" cy="307777"/>
              </a:xfrm>
              <a:prstGeom prst="rect">
                <a:avLst/>
              </a:prstGeom>
              <a:blipFill>
                <a:blip r:embed="rId11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49052B6-34CF-46BC-8BA4-8697C0118BAF}"/>
                  </a:ext>
                </a:extLst>
              </p:cNvPr>
              <p:cNvSpPr/>
              <p:nvPr/>
            </p:nvSpPr>
            <p:spPr>
              <a:xfrm>
                <a:off x="4324067" y="844664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49052B6-34CF-46BC-8BA4-8697C0118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067" y="844664"/>
                <a:ext cx="419089" cy="307777"/>
              </a:xfrm>
              <a:prstGeom prst="rect">
                <a:avLst/>
              </a:prstGeom>
              <a:blipFill>
                <a:blip r:embed="rId1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F91818-CE1B-4BB5-8F1D-DF599F24FD33}"/>
              </a:ext>
            </a:extLst>
          </p:cNvPr>
          <p:cNvCxnSpPr/>
          <p:nvPr/>
        </p:nvCxnSpPr>
        <p:spPr>
          <a:xfrm>
            <a:off x="4645294" y="767849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5A7A8D0-97EB-429D-917C-1153D8E92989}"/>
              </a:ext>
            </a:extLst>
          </p:cNvPr>
          <p:cNvCxnSpPr/>
          <p:nvPr/>
        </p:nvCxnSpPr>
        <p:spPr>
          <a:xfrm>
            <a:off x="4644131" y="1029605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0DBAC-95DD-4C60-AB27-45823D6420CE}"/>
              </a:ext>
            </a:extLst>
          </p:cNvPr>
          <p:cNvSpPr/>
          <p:nvPr/>
        </p:nvSpPr>
        <p:spPr>
          <a:xfrm>
            <a:off x="4798859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/>
              <p:nvPr/>
            </p:nvSpPr>
            <p:spPr>
              <a:xfrm>
                <a:off x="5771335" y="729523"/>
                <a:ext cx="344838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35" y="729523"/>
                <a:ext cx="344838" cy="307777"/>
              </a:xfrm>
              <a:prstGeom prst="rect">
                <a:avLst/>
              </a:prstGeom>
              <a:blipFill>
                <a:blip r:embed="rId13"/>
                <a:stretch>
                  <a:fillRect b="-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/>
              <p:nvPr/>
            </p:nvSpPr>
            <p:spPr>
              <a:xfrm>
                <a:off x="4533610" y="1192728"/>
                <a:ext cx="1491627" cy="358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10" y="1192728"/>
                <a:ext cx="1491627" cy="358496"/>
              </a:xfrm>
              <a:prstGeom prst="rect">
                <a:avLst/>
              </a:prstGeom>
              <a:blipFill>
                <a:blip r:embed="rId14"/>
                <a:stretch>
                  <a:fillRect l="-2459" t="-1724" r="-2459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596DB9-4453-44DB-941B-E320696BB450}"/>
                  </a:ext>
                </a:extLst>
              </p:cNvPr>
              <p:cNvSpPr txBox="1"/>
              <p:nvPr/>
            </p:nvSpPr>
            <p:spPr>
              <a:xfrm>
                <a:off x="126631" y="1843231"/>
                <a:ext cx="5909375" cy="1386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0 0</m:t>
                        </m:r>
                      </m:e>
                    </m:d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0 0</m:t>
                        </m:r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−8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=−8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−8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≅0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0 0</m:t>
                        </m:r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−7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−7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3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3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3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≅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1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6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=−11+6=−5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−5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≅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0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596DB9-4453-44DB-941B-E320696B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1" y="1843231"/>
                <a:ext cx="5909375" cy="1386342"/>
              </a:xfrm>
              <a:prstGeom prst="rect">
                <a:avLst/>
              </a:prstGeom>
              <a:blipFill>
                <a:blip r:embed="rId15"/>
                <a:stretch>
                  <a:fillRect l="-206" b="-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sigmoid에 대한 이미지 검색결과">
            <a:extLst>
              <a:ext uri="{FF2B5EF4-FFF2-40B4-BE49-F238E27FC236}">
                <a16:creationId xmlns:a16="http://schemas.microsoft.com/office/drawing/2014/main" id="{244499E8-3EF8-40E8-87A2-C00023B2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728" y="2136076"/>
            <a:ext cx="2294145" cy="10554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5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5069F97-28EF-4C1A-A664-402B1606B8C0}"/>
              </a:ext>
            </a:extLst>
          </p:cNvPr>
          <p:cNvCxnSpPr/>
          <p:nvPr/>
        </p:nvCxnSpPr>
        <p:spPr>
          <a:xfrm>
            <a:off x="1177325" y="899309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7B48869-D38B-45C1-B8A0-F2AC419D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Solving XOR with MLP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42B49-68ED-48CF-B62E-16271D2E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107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CCC8744E-FD5F-4F14-AC5A-A3F03ADA7D8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900067" y="3252754"/>
              <a:ext cx="4171806" cy="14859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5301">
                      <a:extLst>
                        <a:ext uri="{9D8B030D-6E8A-4147-A177-3AD203B41FA5}">
                          <a16:colId xmlns:a16="http://schemas.microsoft.com/office/drawing/2014/main" val="3744139331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873365975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157603602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05567747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333708143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680402596"/>
                        </a:ext>
                      </a:extLst>
                    </a:gridCol>
                  </a:tblGrid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XOR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882936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499396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8922979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39780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6586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CCC8744E-FD5F-4F14-AC5A-A3F03ADA7D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1102987"/>
                  </p:ext>
                </p:extLst>
              </p:nvPr>
            </p:nvGraphicFramePr>
            <p:xfrm>
              <a:off x="4900067" y="3252754"/>
              <a:ext cx="4171806" cy="14859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5301">
                      <a:extLst>
                        <a:ext uri="{9D8B030D-6E8A-4147-A177-3AD203B41FA5}">
                          <a16:colId xmlns:a16="http://schemas.microsoft.com/office/drawing/2014/main" val="3744139331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873365975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157603602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05567747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333708143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6804025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877" t="-2041" r="-505263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41" r="-400870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1754" t="-2041" r="-304386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1754" t="-2041" r="-204386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98261" t="-2041" r="-102609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XOR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88293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49939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892297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3978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6586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/>
              <p:nvPr/>
            </p:nvSpPr>
            <p:spPr>
              <a:xfrm>
                <a:off x="58330" y="610828"/>
                <a:ext cx="4138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0" y="610828"/>
                <a:ext cx="41383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0592F82-C3B6-4C2A-9F01-70BF06EF20EA}"/>
                  </a:ext>
                </a:extLst>
              </p:cNvPr>
              <p:cNvSpPr/>
              <p:nvPr/>
            </p:nvSpPr>
            <p:spPr>
              <a:xfrm>
                <a:off x="56247" y="844664"/>
                <a:ext cx="4179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0592F82-C3B6-4C2A-9F01-70BF06EF2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7" y="844664"/>
                <a:ext cx="41799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3127B0-F9DE-4D6E-B09E-E042B603860B}"/>
              </a:ext>
            </a:extLst>
          </p:cNvPr>
          <p:cNvCxnSpPr/>
          <p:nvPr/>
        </p:nvCxnSpPr>
        <p:spPr>
          <a:xfrm>
            <a:off x="376929" y="767849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53CE8-7313-4240-BC86-54ADC55E9461}"/>
              </a:ext>
            </a:extLst>
          </p:cNvPr>
          <p:cNvCxnSpPr/>
          <p:nvPr/>
        </p:nvCxnSpPr>
        <p:spPr>
          <a:xfrm>
            <a:off x="375766" y="1029605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2F3103-8EF4-4998-A2CE-0D6868DA15FA}"/>
              </a:ext>
            </a:extLst>
          </p:cNvPr>
          <p:cNvSpPr/>
          <p:nvPr/>
        </p:nvSpPr>
        <p:spPr>
          <a:xfrm>
            <a:off x="530494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/>
              <p:nvPr/>
            </p:nvSpPr>
            <p:spPr>
              <a:xfrm>
                <a:off x="1509809" y="729523"/>
                <a:ext cx="414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9" y="729523"/>
                <a:ext cx="414922" cy="307777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/>
              <p:nvPr/>
            </p:nvSpPr>
            <p:spPr>
              <a:xfrm>
                <a:off x="265245" y="1192728"/>
                <a:ext cx="1392240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1192728"/>
                <a:ext cx="1392240" cy="363626"/>
              </a:xfrm>
              <a:prstGeom prst="rect">
                <a:avLst/>
              </a:prstGeom>
              <a:blipFill>
                <a:blip r:embed="rId6"/>
                <a:stretch>
                  <a:fillRect l="-2632" t="-1695" r="-2632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339EBB-4B72-4155-9CB5-1C7E8B2BB6E5}"/>
              </a:ext>
            </a:extLst>
          </p:cNvPr>
          <p:cNvCxnSpPr/>
          <p:nvPr/>
        </p:nvCxnSpPr>
        <p:spPr>
          <a:xfrm>
            <a:off x="3298128" y="89930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9DBE56D-5DDC-4BBA-849F-3D7E1357CC80}"/>
                  </a:ext>
                </a:extLst>
              </p:cNvPr>
              <p:cNvSpPr/>
              <p:nvPr/>
            </p:nvSpPr>
            <p:spPr>
              <a:xfrm>
                <a:off x="2179133" y="610828"/>
                <a:ext cx="4138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9DBE56D-5DDC-4BBA-849F-3D7E1357C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133" y="610828"/>
                <a:ext cx="41383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/>
              <p:nvPr/>
            </p:nvSpPr>
            <p:spPr>
              <a:xfrm>
                <a:off x="2177050" y="844664"/>
                <a:ext cx="4179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050" y="844664"/>
                <a:ext cx="41799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101B68-8D8E-42DB-A827-D8DFED5E9A38}"/>
              </a:ext>
            </a:extLst>
          </p:cNvPr>
          <p:cNvCxnSpPr/>
          <p:nvPr/>
        </p:nvCxnSpPr>
        <p:spPr>
          <a:xfrm>
            <a:off x="2497732" y="76784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EE69B1-547F-4697-9BCA-F362AC40B95B}"/>
              </a:ext>
            </a:extLst>
          </p:cNvPr>
          <p:cNvCxnSpPr/>
          <p:nvPr/>
        </p:nvCxnSpPr>
        <p:spPr>
          <a:xfrm>
            <a:off x="2496569" y="1029605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11F40A-B33F-489E-86E5-4012A0F67CC3}"/>
              </a:ext>
            </a:extLst>
          </p:cNvPr>
          <p:cNvSpPr/>
          <p:nvPr/>
        </p:nvSpPr>
        <p:spPr>
          <a:xfrm>
            <a:off x="2651297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/>
              <p:nvPr/>
            </p:nvSpPr>
            <p:spPr>
              <a:xfrm>
                <a:off x="3628528" y="729523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528" y="729523"/>
                <a:ext cx="419089" cy="30777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/>
              <p:nvPr/>
            </p:nvSpPr>
            <p:spPr>
              <a:xfrm>
                <a:off x="2386048" y="1192728"/>
                <a:ext cx="1392240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48" y="1192728"/>
                <a:ext cx="1392240" cy="357085"/>
              </a:xfrm>
              <a:prstGeom prst="rect">
                <a:avLst/>
              </a:prstGeom>
              <a:blipFill>
                <a:blip r:embed="rId10"/>
                <a:stretch>
                  <a:fillRect l="-2620" t="-3448" r="-2183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A9A48B-A97E-4DF5-80DD-B1456A620D6E}"/>
              </a:ext>
            </a:extLst>
          </p:cNvPr>
          <p:cNvCxnSpPr/>
          <p:nvPr/>
        </p:nvCxnSpPr>
        <p:spPr>
          <a:xfrm>
            <a:off x="5445690" y="899309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774F6FA-D64C-4321-87FD-40F9AFEC01AD}"/>
                  </a:ext>
                </a:extLst>
              </p:cNvPr>
              <p:cNvSpPr/>
              <p:nvPr/>
            </p:nvSpPr>
            <p:spPr>
              <a:xfrm>
                <a:off x="4326150" y="610828"/>
                <a:ext cx="4149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774F6FA-D64C-4321-87FD-40F9AFEC0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50" y="610828"/>
                <a:ext cx="414921" cy="307777"/>
              </a:xfrm>
              <a:prstGeom prst="rect">
                <a:avLst/>
              </a:prstGeom>
              <a:blipFill>
                <a:blip r:embed="rId11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49052B6-34CF-46BC-8BA4-8697C0118BAF}"/>
                  </a:ext>
                </a:extLst>
              </p:cNvPr>
              <p:cNvSpPr/>
              <p:nvPr/>
            </p:nvSpPr>
            <p:spPr>
              <a:xfrm>
                <a:off x="4324067" y="844664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49052B6-34CF-46BC-8BA4-8697C0118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067" y="844664"/>
                <a:ext cx="419089" cy="307777"/>
              </a:xfrm>
              <a:prstGeom prst="rect">
                <a:avLst/>
              </a:prstGeom>
              <a:blipFill>
                <a:blip r:embed="rId1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F91818-CE1B-4BB5-8F1D-DF599F24FD33}"/>
              </a:ext>
            </a:extLst>
          </p:cNvPr>
          <p:cNvCxnSpPr/>
          <p:nvPr/>
        </p:nvCxnSpPr>
        <p:spPr>
          <a:xfrm>
            <a:off x="4645294" y="767849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5A7A8D0-97EB-429D-917C-1153D8E92989}"/>
              </a:ext>
            </a:extLst>
          </p:cNvPr>
          <p:cNvCxnSpPr/>
          <p:nvPr/>
        </p:nvCxnSpPr>
        <p:spPr>
          <a:xfrm>
            <a:off x="4644131" y="1029605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0DBAC-95DD-4C60-AB27-45823D6420CE}"/>
              </a:ext>
            </a:extLst>
          </p:cNvPr>
          <p:cNvSpPr/>
          <p:nvPr/>
        </p:nvSpPr>
        <p:spPr>
          <a:xfrm>
            <a:off x="4798859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/>
              <p:nvPr/>
            </p:nvSpPr>
            <p:spPr>
              <a:xfrm>
                <a:off x="5771335" y="729523"/>
                <a:ext cx="344838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35" y="729523"/>
                <a:ext cx="344838" cy="307777"/>
              </a:xfrm>
              <a:prstGeom prst="rect">
                <a:avLst/>
              </a:prstGeom>
              <a:blipFill>
                <a:blip r:embed="rId13"/>
                <a:stretch>
                  <a:fillRect b="-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/>
              <p:nvPr/>
            </p:nvSpPr>
            <p:spPr>
              <a:xfrm>
                <a:off x="4533610" y="1192728"/>
                <a:ext cx="1491627" cy="358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10" y="1192728"/>
                <a:ext cx="1491627" cy="358496"/>
              </a:xfrm>
              <a:prstGeom prst="rect">
                <a:avLst/>
              </a:prstGeom>
              <a:blipFill>
                <a:blip r:embed="rId14"/>
                <a:stretch>
                  <a:fillRect l="-2459" t="-1724" r="-2459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596DB9-4453-44DB-941B-E320696BB450}"/>
                  </a:ext>
                </a:extLst>
              </p:cNvPr>
              <p:cNvSpPr txBox="1"/>
              <p:nvPr/>
            </p:nvSpPr>
            <p:spPr>
              <a:xfrm>
                <a:off x="126631" y="1843231"/>
                <a:ext cx="4881401" cy="1386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0 1</m:t>
                        </m:r>
                      </m:e>
                    </m:d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0 1</m:t>
                        </m:r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−8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=−3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−3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≅0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−7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−7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3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−4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−4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≅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0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6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=6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6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≅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1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596DB9-4453-44DB-941B-E320696B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1" y="1843231"/>
                <a:ext cx="4881401" cy="1386342"/>
              </a:xfrm>
              <a:prstGeom prst="rect">
                <a:avLst/>
              </a:prstGeom>
              <a:blipFill>
                <a:blip r:embed="rId15"/>
                <a:stretch>
                  <a:fillRect l="-250" b="-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sigmoid에 대한 이미지 검색결과">
            <a:extLst>
              <a:ext uri="{FF2B5EF4-FFF2-40B4-BE49-F238E27FC236}">
                <a16:creationId xmlns:a16="http://schemas.microsoft.com/office/drawing/2014/main" id="{244499E8-3EF8-40E8-87A2-C00023B2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728" y="2136076"/>
            <a:ext cx="2294145" cy="10554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8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5069F97-28EF-4C1A-A664-402B1606B8C0}"/>
              </a:ext>
            </a:extLst>
          </p:cNvPr>
          <p:cNvCxnSpPr/>
          <p:nvPr/>
        </p:nvCxnSpPr>
        <p:spPr>
          <a:xfrm>
            <a:off x="1177325" y="899309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7B48869-D38B-45C1-B8A0-F2AC419D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Solving XOR with MLP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42B49-68ED-48CF-B62E-16271D2E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108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CCC8744E-FD5F-4F14-AC5A-A3F03ADA7D8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900067" y="3252754"/>
              <a:ext cx="4171806" cy="14859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5301">
                      <a:extLst>
                        <a:ext uri="{9D8B030D-6E8A-4147-A177-3AD203B41FA5}">
                          <a16:colId xmlns:a16="http://schemas.microsoft.com/office/drawing/2014/main" val="3744139331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873365975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157603602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05567747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333708143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680402596"/>
                        </a:ext>
                      </a:extLst>
                    </a:gridCol>
                  </a:tblGrid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XOR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882936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499396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8922979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39780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6586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CCC8744E-FD5F-4F14-AC5A-A3F03ADA7D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270763"/>
                  </p:ext>
                </p:extLst>
              </p:nvPr>
            </p:nvGraphicFramePr>
            <p:xfrm>
              <a:off x="4900067" y="3252754"/>
              <a:ext cx="4171806" cy="14859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5301">
                      <a:extLst>
                        <a:ext uri="{9D8B030D-6E8A-4147-A177-3AD203B41FA5}">
                          <a16:colId xmlns:a16="http://schemas.microsoft.com/office/drawing/2014/main" val="3744139331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873365975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157603602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05567747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333708143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6804025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877" t="-2041" r="-505263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41" r="-400870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1754" t="-2041" r="-304386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1754" t="-2041" r="-204386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98261" t="-2041" r="-102609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XOR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88293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49939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892297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3978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6586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/>
              <p:nvPr/>
            </p:nvSpPr>
            <p:spPr>
              <a:xfrm>
                <a:off x="58330" y="610828"/>
                <a:ext cx="4138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0" y="610828"/>
                <a:ext cx="41383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0592F82-C3B6-4C2A-9F01-70BF06EF20EA}"/>
                  </a:ext>
                </a:extLst>
              </p:cNvPr>
              <p:cNvSpPr/>
              <p:nvPr/>
            </p:nvSpPr>
            <p:spPr>
              <a:xfrm>
                <a:off x="56247" y="844664"/>
                <a:ext cx="4179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0592F82-C3B6-4C2A-9F01-70BF06EF2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7" y="844664"/>
                <a:ext cx="41799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3127B0-F9DE-4D6E-B09E-E042B603860B}"/>
              </a:ext>
            </a:extLst>
          </p:cNvPr>
          <p:cNvCxnSpPr/>
          <p:nvPr/>
        </p:nvCxnSpPr>
        <p:spPr>
          <a:xfrm>
            <a:off x="376929" y="767849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53CE8-7313-4240-BC86-54ADC55E9461}"/>
              </a:ext>
            </a:extLst>
          </p:cNvPr>
          <p:cNvCxnSpPr/>
          <p:nvPr/>
        </p:nvCxnSpPr>
        <p:spPr>
          <a:xfrm>
            <a:off x="375766" y="1029605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2F3103-8EF4-4998-A2CE-0D6868DA15FA}"/>
              </a:ext>
            </a:extLst>
          </p:cNvPr>
          <p:cNvSpPr/>
          <p:nvPr/>
        </p:nvSpPr>
        <p:spPr>
          <a:xfrm>
            <a:off x="530494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/>
              <p:nvPr/>
            </p:nvSpPr>
            <p:spPr>
              <a:xfrm>
                <a:off x="1509809" y="729523"/>
                <a:ext cx="414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9" y="729523"/>
                <a:ext cx="414922" cy="307777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/>
              <p:nvPr/>
            </p:nvSpPr>
            <p:spPr>
              <a:xfrm>
                <a:off x="265245" y="1192728"/>
                <a:ext cx="1392240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1192728"/>
                <a:ext cx="1392240" cy="363626"/>
              </a:xfrm>
              <a:prstGeom prst="rect">
                <a:avLst/>
              </a:prstGeom>
              <a:blipFill>
                <a:blip r:embed="rId6"/>
                <a:stretch>
                  <a:fillRect l="-2632" t="-1695" r="-2632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339EBB-4B72-4155-9CB5-1C7E8B2BB6E5}"/>
              </a:ext>
            </a:extLst>
          </p:cNvPr>
          <p:cNvCxnSpPr/>
          <p:nvPr/>
        </p:nvCxnSpPr>
        <p:spPr>
          <a:xfrm>
            <a:off x="3298128" y="89930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9DBE56D-5DDC-4BBA-849F-3D7E1357CC80}"/>
                  </a:ext>
                </a:extLst>
              </p:cNvPr>
              <p:cNvSpPr/>
              <p:nvPr/>
            </p:nvSpPr>
            <p:spPr>
              <a:xfrm>
                <a:off x="2179133" y="610828"/>
                <a:ext cx="4138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9DBE56D-5DDC-4BBA-849F-3D7E1357C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133" y="610828"/>
                <a:ext cx="41383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/>
              <p:nvPr/>
            </p:nvSpPr>
            <p:spPr>
              <a:xfrm>
                <a:off x="2177050" y="844664"/>
                <a:ext cx="4179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050" y="844664"/>
                <a:ext cx="41799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101B68-8D8E-42DB-A827-D8DFED5E9A38}"/>
              </a:ext>
            </a:extLst>
          </p:cNvPr>
          <p:cNvCxnSpPr/>
          <p:nvPr/>
        </p:nvCxnSpPr>
        <p:spPr>
          <a:xfrm>
            <a:off x="2497732" y="76784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EE69B1-547F-4697-9BCA-F362AC40B95B}"/>
              </a:ext>
            </a:extLst>
          </p:cNvPr>
          <p:cNvCxnSpPr/>
          <p:nvPr/>
        </p:nvCxnSpPr>
        <p:spPr>
          <a:xfrm>
            <a:off x="2496569" y="1029605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11F40A-B33F-489E-86E5-4012A0F67CC3}"/>
              </a:ext>
            </a:extLst>
          </p:cNvPr>
          <p:cNvSpPr/>
          <p:nvPr/>
        </p:nvSpPr>
        <p:spPr>
          <a:xfrm>
            <a:off x="2651297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/>
              <p:nvPr/>
            </p:nvSpPr>
            <p:spPr>
              <a:xfrm>
                <a:off x="3628528" y="729523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528" y="729523"/>
                <a:ext cx="419089" cy="30777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/>
              <p:nvPr/>
            </p:nvSpPr>
            <p:spPr>
              <a:xfrm>
                <a:off x="2386048" y="1192728"/>
                <a:ext cx="1392240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48" y="1192728"/>
                <a:ext cx="1392240" cy="357085"/>
              </a:xfrm>
              <a:prstGeom prst="rect">
                <a:avLst/>
              </a:prstGeom>
              <a:blipFill>
                <a:blip r:embed="rId10"/>
                <a:stretch>
                  <a:fillRect l="-2620" t="-3448" r="-2183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A9A48B-A97E-4DF5-80DD-B1456A620D6E}"/>
              </a:ext>
            </a:extLst>
          </p:cNvPr>
          <p:cNvCxnSpPr/>
          <p:nvPr/>
        </p:nvCxnSpPr>
        <p:spPr>
          <a:xfrm>
            <a:off x="5445690" y="899309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774F6FA-D64C-4321-87FD-40F9AFEC01AD}"/>
                  </a:ext>
                </a:extLst>
              </p:cNvPr>
              <p:cNvSpPr/>
              <p:nvPr/>
            </p:nvSpPr>
            <p:spPr>
              <a:xfrm>
                <a:off x="4326150" y="610828"/>
                <a:ext cx="4149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774F6FA-D64C-4321-87FD-40F9AFEC0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50" y="610828"/>
                <a:ext cx="414921" cy="307777"/>
              </a:xfrm>
              <a:prstGeom prst="rect">
                <a:avLst/>
              </a:prstGeom>
              <a:blipFill>
                <a:blip r:embed="rId11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49052B6-34CF-46BC-8BA4-8697C0118BAF}"/>
                  </a:ext>
                </a:extLst>
              </p:cNvPr>
              <p:cNvSpPr/>
              <p:nvPr/>
            </p:nvSpPr>
            <p:spPr>
              <a:xfrm>
                <a:off x="4324067" y="844664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49052B6-34CF-46BC-8BA4-8697C0118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067" y="844664"/>
                <a:ext cx="419089" cy="307777"/>
              </a:xfrm>
              <a:prstGeom prst="rect">
                <a:avLst/>
              </a:prstGeom>
              <a:blipFill>
                <a:blip r:embed="rId1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F91818-CE1B-4BB5-8F1D-DF599F24FD33}"/>
              </a:ext>
            </a:extLst>
          </p:cNvPr>
          <p:cNvCxnSpPr/>
          <p:nvPr/>
        </p:nvCxnSpPr>
        <p:spPr>
          <a:xfrm>
            <a:off x="4645294" y="767849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5A7A8D0-97EB-429D-917C-1153D8E92989}"/>
              </a:ext>
            </a:extLst>
          </p:cNvPr>
          <p:cNvCxnSpPr/>
          <p:nvPr/>
        </p:nvCxnSpPr>
        <p:spPr>
          <a:xfrm>
            <a:off x="4644131" y="1029605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0DBAC-95DD-4C60-AB27-45823D6420CE}"/>
              </a:ext>
            </a:extLst>
          </p:cNvPr>
          <p:cNvSpPr/>
          <p:nvPr/>
        </p:nvSpPr>
        <p:spPr>
          <a:xfrm>
            <a:off x="4798859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/>
              <p:nvPr/>
            </p:nvSpPr>
            <p:spPr>
              <a:xfrm>
                <a:off x="5771335" y="729523"/>
                <a:ext cx="344838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35" y="729523"/>
                <a:ext cx="344838" cy="307777"/>
              </a:xfrm>
              <a:prstGeom prst="rect">
                <a:avLst/>
              </a:prstGeom>
              <a:blipFill>
                <a:blip r:embed="rId13"/>
                <a:stretch>
                  <a:fillRect b="-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/>
              <p:nvPr/>
            </p:nvSpPr>
            <p:spPr>
              <a:xfrm>
                <a:off x="4533610" y="1192728"/>
                <a:ext cx="1491627" cy="358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10" y="1192728"/>
                <a:ext cx="1491627" cy="358496"/>
              </a:xfrm>
              <a:prstGeom prst="rect">
                <a:avLst/>
              </a:prstGeom>
              <a:blipFill>
                <a:blip r:embed="rId14"/>
                <a:stretch>
                  <a:fillRect l="-2459" t="-1724" r="-2459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596DB9-4453-44DB-941B-E320696BB450}"/>
                  </a:ext>
                </a:extLst>
              </p:cNvPr>
              <p:cNvSpPr txBox="1"/>
              <p:nvPr/>
            </p:nvSpPr>
            <p:spPr>
              <a:xfrm>
                <a:off x="126631" y="1843231"/>
                <a:ext cx="4881401" cy="1386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1 0</m:t>
                        </m:r>
                      </m:e>
                    </m:d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1 0</m:t>
                        </m:r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−8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=−3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−3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≅0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0</m:t>
                        </m:r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−7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−7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3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−4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−4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≅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0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6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=6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6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≅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1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596DB9-4453-44DB-941B-E320696B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1" y="1843231"/>
                <a:ext cx="4881401" cy="1386342"/>
              </a:xfrm>
              <a:prstGeom prst="rect">
                <a:avLst/>
              </a:prstGeom>
              <a:blipFill>
                <a:blip r:embed="rId15"/>
                <a:stretch>
                  <a:fillRect l="-250" b="-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sigmoid에 대한 이미지 검색결과">
            <a:extLst>
              <a:ext uri="{FF2B5EF4-FFF2-40B4-BE49-F238E27FC236}">
                <a16:creationId xmlns:a16="http://schemas.microsoft.com/office/drawing/2014/main" id="{244499E8-3EF8-40E8-87A2-C00023B2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728" y="2136076"/>
            <a:ext cx="2294145" cy="10554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5069F97-28EF-4C1A-A664-402B1606B8C0}"/>
              </a:ext>
            </a:extLst>
          </p:cNvPr>
          <p:cNvCxnSpPr/>
          <p:nvPr/>
        </p:nvCxnSpPr>
        <p:spPr>
          <a:xfrm>
            <a:off x="1177325" y="899309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7B48869-D38B-45C1-B8A0-F2AC419D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Solving XOR with MLP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42B49-68ED-48CF-B62E-16271D2E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109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CCC8744E-FD5F-4F14-AC5A-A3F03ADA7D8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900067" y="3252754"/>
              <a:ext cx="4171806" cy="14859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5301">
                      <a:extLst>
                        <a:ext uri="{9D8B030D-6E8A-4147-A177-3AD203B41FA5}">
                          <a16:colId xmlns:a16="http://schemas.microsoft.com/office/drawing/2014/main" val="3744139331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873365975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157603602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05567747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333708143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680402596"/>
                        </a:ext>
                      </a:extLst>
                    </a:gridCol>
                  </a:tblGrid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XOR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882936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499396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8922979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39780"/>
                      </a:ext>
                    </a:extLst>
                  </a:tr>
                  <a:tr h="19818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6586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CCC8744E-FD5F-4F14-AC5A-A3F03ADA7D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714013"/>
                  </p:ext>
                </p:extLst>
              </p:nvPr>
            </p:nvGraphicFramePr>
            <p:xfrm>
              <a:off x="4900067" y="3252754"/>
              <a:ext cx="4171806" cy="14859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5301">
                      <a:extLst>
                        <a:ext uri="{9D8B030D-6E8A-4147-A177-3AD203B41FA5}">
                          <a16:colId xmlns:a16="http://schemas.microsoft.com/office/drawing/2014/main" val="3744139331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873365975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157603602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05567747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3337081438"/>
                        </a:ext>
                      </a:extLst>
                    </a:gridCol>
                    <a:gridCol w="695301">
                      <a:extLst>
                        <a:ext uri="{9D8B030D-6E8A-4147-A177-3AD203B41FA5}">
                          <a16:colId xmlns:a16="http://schemas.microsoft.com/office/drawing/2014/main" val="26804025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877" t="-2041" r="-505263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41" r="-400870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1754" t="-2041" r="-304386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1754" t="-2041" r="-204386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98261" t="-2041" r="-102609" b="-4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XOR</a:t>
                          </a:r>
                          <a:endParaRPr lang="ko-KR" altLang="en-US" dirty="0">
                            <a:solidFill>
                              <a:schemeClr val="bg1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688293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49939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892297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3978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1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rgbClr val="006699"/>
                              </a:solidFill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solidFill>
                              <a:srgbClr val="006699"/>
                            </a:solidFill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latin typeface="Tahoma" panose="020B0604030504040204" pitchFamily="34" charset="0"/>
                              <a:cs typeface="Tahoma" panose="020B0604030504040204" pitchFamily="34" charset="0"/>
                            </a:rPr>
                            <a:t>0</a:t>
                          </a:r>
                          <a:endParaRPr lang="ko-KR" altLang="en-US" b="1" dirty="0">
                            <a:latin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06586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/>
              <p:nvPr/>
            </p:nvSpPr>
            <p:spPr>
              <a:xfrm>
                <a:off x="58330" y="610828"/>
                <a:ext cx="4138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0" y="610828"/>
                <a:ext cx="41383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0592F82-C3B6-4C2A-9F01-70BF06EF20EA}"/>
                  </a:ext>
                </a:extLst>
              </p:cNvPr>
              <p:cNvSpPr/>
              <p:nvPr/>
            </p:nvSpPr>
            <p:spPr>
              <a:xfrm>
                <a:off x="56247" y="844664"/>
                <a:ext cx="4179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0592F82-C3B6-4C2A-9F01-70BF06EF2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7" y="844664"/>
                <a:ext cx="41799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3127B0-F9DE-4D6E-B09E-E042B603860B}"/>
              </a:ext>
            </a:extLst>
          </p:cNvPr>
          <p:cNvCxnSpPr/>
          <p:nvPr/>
        </p:nvCxnSpPr>
        <p:spPr>
          <a:xfrm>
            <a:off x="376929" y="767849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53CE8-7313-4240-BC86-54ADC55E9461}"/>
              </a:ext>
            </a:extLst>
          </p:cNvPr>
          <p:cNvCxnSpPr/>
          <p:nvPr/>
        </p:nvCxnSpPr>
        <p:spPr>
          <a:xfrm>
            <a:off x="375766" y="1029605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2F3103-8EF4-4998-A2CE-0D6868DA15FA}"/>
              </a:ext>
            </a:extLst>
          </p:cNvPr>
          <p:cNvSpPr/>
          <p:nvPr/>
        </p:nvSpPr>
        <p:spPr>
          <a:xfrm>
            <a:off x="530494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/>
              <p:nvPr/>
            </p:nvSpPr>
            <p:spPr>
              <a:xfrm>
                <a:off x="1509809" y="729523"/>
                <a:ext cx="414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9" y="729523"/>
                <a:ext cx="414922" cy="307777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/>
              <p:nvPr/>
            </p:nvSpPr>
            <p:spPr>
              <a:xfrm>
                <a:off x="265245" y="1192728"/>
                <a:ext cx="1392240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1192728"/>
                <a:ext cx="1392240" cy="363626"/>
              </a:xfrm>
              <a:prstGeom prst="rect">
                <a:avLst/>
              </a:prstGeom>
              <a:blipFill>
                <a:blip r:embed="rId6"/>
                <a:stretch>
                  <a:fillRect l="-2632" t="-1695" r="-2632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339EBB-4B72-4155-9CB5-1C7E8B2BB6E5}"/>
              </a:ext>
            </a:extLst>
          </p:cNvPr>
          <p:cNvCxnSpPr/>
          <p:nvPr/>
        </p:nvCxnSpPr>
        <p:spPr>
          <a:xfrm>
            <a:off x="3298128" y="89930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9DBE56D-5DDC-4BBA-849F-3D7E1357CC80}"/>
                  </a:ext>
                </a:extLst>
              </p:cNvPr>
              <p:cNvSpPr/>
              <p:nvPr/>
            </p:nvSpPr>
            <p:spPr>
              <a:xfrm>
                <a:off x="2179133" y="610828"/>
                <a:ext cx="4138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9DBE56D-5DDC-4BBA-849F-3D7E1357C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133" y="610828"/>
                <a:ext cx="41383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/>
              <p:nvPr/>
            </p:nvSpPr>
            <p:spPr>
              <a:xfrm>
                <a:off x="2177050" y="844664"/>
                <a:ext cx="4179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050" y="844664"/>
                <a:ext cx="41799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101B68-8D8E-42DB-A827-D8DFED5E9A38}"/>
              </a:ext>
            </a:extLst>
          </p:cNvPr>
          <p:cNvCxnSpPr/>
          <p:nvPr/>
        </p:nvCxnSpPr>
        <p:spPr>
          <a:xfrm>
            <a:off x="2497732" y="76784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EE69B1-547F-4697-9BCA-F362AC40B95B}"/>
              </a:ext>
            </a:extLst>
          </p:cNvPr>
          <p:cNvCxnSpPr/>
          <p:nvPr/>
        </p:nvCxnSpPr>
        <p:spPr>
          <a:xfrm>
            <a:off x="2496569" y="1029605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11F40A-B33F-489E-86E5-4012A0F67CC3}"/>
              </a:ext>
            </a:extLst>
          </p:cNvPr>
          <p:cNvSpPr/>
          <p:nvPr/>
        </p:nvSpPr>
        <p:spPr>
          <a:xfrm>
            <a:off x="2651297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/>
              <p:nvPr/>
            </p:nvSpPr>
            <p:spPr>
              <a:xfrm>
                <a:off x="3628528" y="729523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528" y="729523"/>
                <a:ext cx="419089" cy="30777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/>
              <p:nvPr/>
            </p:nvSpPr>
            <p:spPr>
              <a:xfrm>
                <a:off x="2386048" y="1192728"/>
                <a:ext cx="1392240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48" y="1192728"/>
                <a:ext cx="1392240" cy="357085"/>
              </a:xfrm>
              <a:prstGeom prst="rect">
                <a:avLst/>
              </a:prstGeom>
              <a:blipFill>
                <a:blip r:embed="rId10"/>
                <a:stretch>
                  <a:fillRect l="-2620" t="-3448" r="-2183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A9A48B-A97E-4DF5-80DD-B1456A620D6E}"/>
              </a:ext>
            </a:extLst>
          </p:cNvPr>
          <p:cNvCxnSpPr/>
          <p:nvPr/>
        </p:nvCxnSpPr>
        <p:spPr>
          <a:xfrm>
            <a:off x="5445690" y="899309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774F6FA-D64C-4321-87FD-40F9AFEC01AD}"/>
                  </a:ext>
                </a:extLst>
              </p:cNvPr>
              <p:cNvSpPr/>
              <p:nvPr/>
            </p:nvSpPr>
            <p:spPr>
              <a:xfrm>
                <a:off x="4326150" y="610828"/>
                <a:ext cx="4149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774F6FA-D64C-4321-87FD-40F9AFEC0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50" y="610828"/>
                <a:ext cx="414921" cy="307777"/>
              </a:xfrm>
              <a:prstGeom prst="rect">
                <a:avLst/>
              </a:prstGeom>
              <a:blipFill>
                <a:blip r:embed="rId11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49052B6-34CF-46BC-8BA4-8697C0118BAF}"/>
                  </a:ext>
                </a:extLst>
              </p:cNvPr>
              <p:cNvSpPr/>
              <p:nvPr/>
            </p:nvSpPr>
            <p:spPr>
              <a:xfrm>
                <a:off x="4324067" y="844664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49052B6-34CF-46BC-8BA4-8697C0118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067" y="844664"/>
                <a:ext cx="419089" cy="307777"/>
              </a:xfrm>
              <a:prstGeom prst="rect">
                <a:avLst/>
              </a:prstGeom>
              <a:blipFill>
                <a:blip r:embed="rId1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F91818-CE1B-4BB5-8F1D-DF599F24FD33}"/>
              </a:ext>
            </a:extLst>
          </p:cNvPr>
          <p:cNvCxnSpPr/>
          <p:nvPr/>
        </p:nvCxnSpPr>
        <p:spPr>
          <a:xfrm>
            <a:off x="4645294" y="767849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5A7A8D0-97EB-429D-917C-1153D8E92989}"/>
              </a:ext>
            </a:extLst>
          </p:cNvPr>
          <p:cNvCxnSpPr/>
          <p:nvPr/>
        </p:nvCxnSpPr>
        <p:spPr>
          <a:xfrm>
            <a:off x="4644131" y="1029605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0DBAC-95DD-4C60-AB27-45823D6420CE}"/>
              </a:ext>
            </a:extLst>
          </p:cNvPr>
          <p:cNvSpPr/>
          <p:nvPr/>
        </p:nvSpPr>
        <p:spPr>
          <a:xfrm>
            <a:off x="4798859" y="68405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/>
              <p:nvPr/>
            </p:nvSpPr>
            <p:spPr>
              <a:xfrm>
                <a:off x="5771335" y="729523"/>
                <a:ext cx="344838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35" y="729523"/>
                <a:ext cx="344838" cy="307777"/>
              </a:xfrm>
              <a:prstGeom prst="rect">
                <a:avLst/>
              </a:prstGeom>
              <a:blipFill>
                <a:blip r:embed="rId13"/>
                <a:stretch>
                  <a:fillRect b="-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/>
              <p:nvPr/>
            </p:nvSpPr>
            <p:spPr>
              <a:xfrm>
                <a:off x="4533610" y="1192728"/>
                <a:ext cx="1491627" cy="358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10" y="1192728"/>
                <a:ext cx="1491627" cy="358496"/>
              </a:xfrm>
              <a:prstGeom prst="rect">
                <a:avLst/>
              </a:prstGeom>
              <a:blipFill>
                <a:blip r:embed="rId14"/>
                <a:stretch>
                  <a:fillRect l="-2459" t="-1724" r="-2459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596DB9-4453-44DB-941B-E320696BB450}"/>
                  </a:ext>
                </a:extLst>
              </p:cNvPr>
              <p:cNvSpPr txBox="1"/>
              <p:nvPr/>
            </p:nvSpPr>
            <p:spPr>
              <a:xfrm>
                <a:off x="126631" y="1843231"/>
                <a:ext cx="5012206" cy="1386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1 1</m:t>
                        </m:r>
                      </m:e>
                    </m:d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1 1</m:t>
                        </m:r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−8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=2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≅1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−7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−7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3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−11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−11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≅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0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ko-KR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6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=−5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i.e.,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𝑆𝑖𝑔𝑚𝑜𝑖𝑑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−5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≅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0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596DB9-4453-44DB-941B-E320696B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1" y="1843231"/>
                <a:ext cx="5012206" cy="1386342"/>
              </a:xfrm>
              <a:prstGeom prst="rect">
                <a:avLst/>
              </a:prstGeom>
              <a:blipFill>
                <a:blip r:embed="rId15"/>
                <a:stretch>
                  <a:fillRect l="-243" b="-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sigmoid에 대한 이미지 검색결과">
            <a:extLst>
              <a:ext uri="{FF2B5EF4-FFF2-40B4-BE49-F238E27FC236}">
                <a16:creationId xmlns:a16="http://schemas.microsoft.com/office/drawing/2014/main" id="{244499E8-3EF8-40E8-87A2-C00023B2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728" y="2136076"/>
            <a:ext cx="2294145" cy="10554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9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5A273-B194-4DBB-BFA3-15E32558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Python/TensorFlow/</a:t>
            </a:r>
            <a:r>
              <a:rPr lang="en-US" altLang="ko-KR" dirty="0" err="1"/>
              <a:t>Keras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4A2CB-4345-432F-8405-2C27C97D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Installation Procedure</a:t>
            </a:r>
          </a:p>
          <a:p>
            <a:pPr lvl="1"/>
            <a:r>
              <a:rPr lang="en-US" altLang="ko-KR" b="1" dirty="0"/>
              <a:t>[1] </a:t>
            </a:r>
            <a:r>
              <a:rPr lang="en-US" altLang="ko-KR" b="1" dirty="0" err="1"/>
              <a:t>Conda</a:t>
            </a:r>
            <a:r>
              <a:rPr lang="en-US" altLang="ko-KR" b="1" dirty="0"/>
              <a:t> Environment Setup</a:t>
            </a:r>
          </a:p>
          <a:p>
            <a:pPr lvl="2"/>
            <a:r>
              <a:rPr lang="en-US" altLang="ko-KR" dirty="0"/>
              <a:t>Execute the downloaded EXE as admin</a:t>
            </a:r>
          </a:p>
          <a:p>
            <a:pPr lvl="1"/>
            <a:r>
              <a:rPr lang="en-US" altLang="ko-KR" dirty="0"/>
              <a:t>[2] TensorFlow Installation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A0852-1D9C-40F9-A59D-A0B55BAF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3539B9-7D4E-4EF5-9C0A-04B73EB5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027" y="643841"/>
            <a:ext cx="3991305" cy="39981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5F75E5-DED7-405A-B2BD-E265199D17FC}"/>
              </a:ext>
            </a:extLst>
          </p:cNvPr>
          <p:cNvSpPr/>
          <p:nvPr/>
        </p:nvSpPr>
        <p:spPr>
          <a:xfrm>
            <a:off x="4753483" y="1165724"/>
            <a:ext cx="4331523" cy="172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5069F97-28EF-4C1A-A664-402B1606B8C0}"/>
              </a:ext>
            </a:extLst>
          </p:cNvPr>
          <p:cNvCxnSpPr/>
          <p:nvPr/>
        </p:nvCxnSpPr>
        <p:spPr>
          <a:xfrm>
            <a:off x="3328132" y="1620844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7B48869-D38B-45C1-B8A0-F2AC419D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Solving XOR with MLP (Forward Propagation)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42B49-68ED-48CF-B62E-16271D2E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/>
              <p:nvPr/>
            </p:nvSpPr>
            <p:spPr>
              <a:xfrm>
                <a:off x="910829" y="1332363"/>
                <a:ext cx="413831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29" y="1332363"/>
                <a:ext cx="413831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3127B0-F9DE-4D6E-B09E-E042B603860B}"/>
              </a:ext>
            </a:extLst>
          </p:cNvPr>
          <p:cNvCxnSpPr/>
          <p:nvPr/>
        </p:nvCxnSpPr>
        <p:spPr>
          <a:xfrm>
            <a:off x="2527736" y="1489384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53CE8-7313-4240-BC86-54ADC55E9461}"/>
              </a:ext>
            </a:extLst>
          </p:cNvPr>
          <p:cNvCxnSpPr/>
          <p:nvPr/>
        </p:nvCxnSpPr>
        <p:spPr>
          <a:xfrm>
            <a:off x="2526573" y="1751140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2F3103-8EF4-4998-A2CE-0D6868DA15FA}"/>
              </a:ext>
            </a:extLst>
          </p:cNvPr>
          <p:cNvSpPr/>
          <p:nvPr/>
        </p:nvSpPr>
        <p:spPr>
          <a:xfrm>
            <a:off x="2681301" y="1405590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/>
              <p:nvPr/>
            </p:nvSpPr>
            <p:spPr>
              <a:xfrm>
                <a:off x="3660616" y="1451058"/>
                <a:ext cx="414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16" y="1451058"/>
                <a:ext cx="414922" cy="307777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/>
              <p:nvPr/>
            </p:nvSpPr>
            <p:spPr>
              <a:xfrm>
                <a:off x="2674316" y="1879363"/>
                <a:ext cx="1392240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316" y="1879363"/>
                <a:ext cx="1392240" cy="363626"/>
              </a:xfrm>
              <a:prstGeom prst="rect">
                <a:avLst/>
              </a:prstGeom>
              <a:blipFill>
                <a:blip r:embed="rId4"/>
                <a:stretch>
                  <a:fillRect l="-2632" r="-263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339EBB-4B72-4155-9CB5-1C7E8B2BB6E5}"/>
              </a:ext>
            </a:extLst>
          </p:cNvPr>
          <p:cNvCxnSpPr/>
          <p:nvPr/>
        </p:nvCxnSpPr>
        <p:spPr>
          <a:xfrm>
            <a:off x="3326049" y="2902613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/>
              <p:nvPr/>
            </p:nvSpPr>
            <p:spPr>
              <a:xfrm>
                <a:off x="892701" y="2875888"/>
                <a:ext cx="417999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1" y="2875888"/>
                <a:ext cx="41799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101B68-8D8E-42DB-A827-D8DFED5E9A38}"/>
              </a:ext>
            </a:extLst>
          </p:cNvPr>
          <p:cNvCxnSpPr/>
          <p:nvPr/>
        </p:nvCxnSpPr>
        <p:spPr>
          <a:xfrm>
            <a:off x="2525653" y="2771153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EE69B1-547F-4697-9BCA-F362AC40B95B}"/>
              </a:ext>
            </a:extLst>
          </p:cNvPr>
          <p:cNvCxnSpPr/>
          <p:nvPr/>
        </p:nvCxnSpPr>
        <p:spPr>
          <a:xfrm>
            <a:off x="2524490" y="303290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11F40A-B33F-489E-86E5-4012A0F67CC3}"/>
              </a:ext>
            </a:extLst>
          </p:cNvPr>
          <p:cNvSpPr/>
          <p:nvPr/>
        </p:nvSpPr>
        <p:spPr>
          <a:xfrm>
            <a:off x="2679218" y="2687359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/>
              <p:nvPr/>
            </p:nvSpPr>
            <p:spPr>
              <a:xfrm>
                <a:off x="3656449" y="2732827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449" y="2732827"/>
                <a:ext cx="419089" cy="307777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/>
              <p:nvPr/>
            </p:nvSpPr>
            <p:spPr>
              <a:xfrm>
                <a:off x="2672233" y="2309556"/>
                <a:ext cx="1392240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233" y="2309556"/>
                <a:ext cx="1392240" cy="357085"/>
              </a:xfrm>
              <a:prstGeom prst="rect">
                <a:avLst/>
              </a:prstGeom>
              <a:blipFill>
                <a:blip r:embed="rId7"/>
                <a:stretch>
                  <a:fillRect l="-2620" t="-1724" r="-2183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A9A48B-A97E-4DF5-80DD-B1456A620D6E}"/>
              </a:ext>
            </a:extLst>
          </p:cNvPr>
          <p:cNvCxnSpPr/>
          <p:nvPr/>
        </p:nvCxnSpPr>
        <p:spPr>
          <a:xfrm>
            <a:off x="6304249" y="2361715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F91818-CE1B-4BB5-8F1D-DF599F24FD33}"/>
              </a:ext>
            </a:extLst>
          </p:cNvPr>
          <p:cNvCxnSpPr/>
          <p:nvPr/>
        </p:nvCxnSpPr>
        <p:spPr>
          <a:xfrm>
            <a:off x="5503853" y="2230255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5A7A8D0-97EB-429D-917C-1153D8E92989}"/>
              </a:ext>
            </a:extLst>
          </p:cNvPr>
          <p:cNvCxnSpPr/>
          <p:nvPr/>
        </p:nvCxnSpPr>
        <p:spPr>
          <a:xfrm>
            <a:off x="5502690" y="2492011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0DBAC-95DD-4C60-AB27-45823D6420CE}"/>
              </a:ext>
            </a:extLst>
          </p:cNvPr>
          <p:cNvSpPr/>
          <p:nvPr/>
        </p:nvSpPr>
        <p:spPr>
          <a:xfrm>
            <a:off x="5657418" y="2146461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/>
              <p:nvPr/>
            </p:nvSpPr>
            <p:spPr>
              <a:xfrm>
                <a:off x="7998004" y="2226829"/>
                <a:ext cx="344838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04" y="2226829"/>
                <a:ext cx="344838" cy="307777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/>
              <p:nvPr/>
            </p:nvSpPr>
            <p:spPr>
              <a:xfrm>
                <a:off x="5392169" y="2655134"/>
                <a:ext cx="1491627" cy="358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69" y="2655134"/>
                <a:ext cx="1491627" cy="358496"/>
              </a:xfrm>
              <a:prstGeom prst="rect">
                <a:avLst/>
              </a:prstGeom>
              <a:blipFill>
                <a:blip r:embed="rId9"/>
                <a:stretch>
                  <a:fillRect l="-2459" t="-1724" r="-2459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44B6D3-726F-4B61-80FE-BB850FD4D5F3}"/>
              </a:ext>
            </a:extLst>
          </p:cNvPr>
          <p:cNvSpPr/>
          <p:nvPr/>
        </p:nvSpPr>
        <p:spPr>
          <a:xfrm>
            <a:off x="3702979" y="1387008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D13DA9-8821-4F1A-A42D-882BBD45070A}"/>
              </a:ext>
            </a:extLst>
          </p:cNvPr>
          <p:cNvSpPr/>
          <p:nvPr/>
        </p:nvSpPr>
        <p:spPr>
          <a:xfrm>
            <a:off x="3697838" y="2668777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E8291D2-9DA9-4351-94DD-31DE46152EC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4182335" y="1620844"/>
            <a:ext cx="1320355" cy="6094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9B38A45-2E40-43E2-8621-918257048940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177194" y="2499706"/>
            <a:ext cx="1325496" cy="4029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3EC98F-B21B-4184-9405-F578D5A23E30}"/>
              </a:ext>
            </a:extLst>
          </p:cNvPr>
          <p:cNvSpPr/>
          <p:nvPr/>
        </p:nvSpPr>
        <p:spPr>
          <a:xfrm>
            <a:off x="6681178" y="2146460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1A84BC-E713-4088-8E4F-094D43EE2683}"/>
              </a:ext>
            </a:extLst>
          </p:cNvPr>
          <p:cNvCxnSpPr>
            <a:cxnSpLocks/>
            <a:stCxn id="39" idx="3"/>
            <a:endCxn id="29" idx="1"/>
          </p:cNvCxnSpPr>
          <p:nvPr/>
        </p:nvCxnSpPr>
        <p:spPr>
          <a:xfrm>
            <a:off x="7160534" y="2380296"/>
            <a:ext cx="837470" cy="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B4FF4F1-4976-4CDC-BE23-2B18A5D5C09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324660" y="1486250"/>
            <a:ext cx="11978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8A4803E-FB7C-4F01-B6A5-A8692A85B81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24660" y="1486252"/>
            <a:ext cx="1207482" cy="12817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5161675-3A81-47AC-B2BA-BACB1E6D03A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310700" y="1758835"/>
            <a:ext cx="1222417" cy="12709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3E5183E-E908-47AB-9A28-012B3268D3AA}"/>
              </a:ext>
            </a:extLst>
          </p:cNvPr>
          <p:cNvCxnSpPr>
            <a:cxnSpLocks/>
          </p:cNvCxnSpPr>
          <p:nvPr/>
        </p:nvCxnSpPr>
        <p:spPr>
          <a:xfrm flipV="1">
            <a:off x="1310700" y="3038487"/>
            <a:ext cx="12184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253CE4-745E-47C1-B495-A40332FF55AA}"/>
              </a:ext>
            </a:extLst>
          </p:cNvPr>
          <p:cNvSpPr/>
          <p:nvPr/>
        </p:nvSpPr>
        <p:spPr>
          <a:xfrm>
            <a:off x="7056036" y="4078400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4F3F8A-941F-4F29-91DD-6C6453F862B4}"/>
              </a:ext>
            </a:extLst>
          </p:cNvPr>
          <p:cNvSpPr/>
          <p:nvPr/>
        </p:nvSpPr>
        <p:spPr>
          <a:xfrm>
            <a:off x="7579268" y="4173735"/>
            <a:ext cx="15341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Sigmoid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8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DE7C0B-F681-43F8-8E87-2B8A75690580}"/>
              </a:ext>
            </a:extLst>
          </p:cNvPr>
          <p:cNvSpPr/>
          <p:nvPr/>
        </p:nvSpPr>
        <p:spPr>
          <a:xfrm>
            <a:off x="2275840" y="1322454"/>
            <a:ext cx="2389380" cy="3288828"/>
          </a:xfrm>
          <a:prstGeom prst="roundRect">
            <a:avLst>
              <a:gd name="adj" fmla="val 9864"/>
            </a:avLst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5069F97-28EF-4C1A-A664-402B1606B8C0}"/>
              </a:ext>
            </a:extLst>
          </p:cNvPr>
          <p:cNvCxnSpPr/>
          <p:nvPr/>
        </p:nvCxnSpPr>
        <p:spPr>
          <a:xfrm>
            <a:off x="3328132" y="1620844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7B48869-D38B-45C1-B8A0-F2AC419D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Solving XOR with MLP (Forward Propagation)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42B49-68ED-48CF-B62E-16271D2E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/>
              <p:nvPr/>
            </p:nvSpPr>
            <p:spPr>
              <a:xfrm>
                <a:off x="910829" y="1332363"/>
                <a:ext cx="413831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29" y="1332363"/>
                <a:ext cx="413831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3127B0-F9DE-4D6E-B09E-E042B603860B}"/>
              </a:ext>
            </a:extLst>
          </p:cNvPr>
          <p:cNvCxnSpPr/>
          <p:nvPr/>
        </p:nvCxnSpPr>
        <p:spPr>
          <a:xfrm>
            <a:off x="2527736" y="1496367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53CE8-7313-4240-BC86-54ADC55E9461}"/>
              </a:ext>
            </a:extLst>
          </p:cNvPr>
          <p:cNvCxnSpPr/>
          <p:nvPr/>
        </p:nvCxnSpPr>
        <p:spPr>
          <a:xfrm>
            <a:off x="2526573" y="1751140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2F3103-8EF4-4998-A2CE-0D6868DA15FA}"/>
              </a:ext>
            </a:extLst>
          </p:cNvPr>
          <p:cNvSpPr/>
          <p:nvPr/>
        </p:nvSpPr>
        <p:spPr>
          <a:xfrm>
            <a:off x="2681301" y="1405590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/>
              <p:nvPr/>
            </p:nvSpPr>
            <p:spPr>
              <a:xfrm>
                <a:off x="3660616" y="1451058"/>
                <a:ext cx="414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16" y="1451058"/>
                <a:ext cx="414922" cy="307777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339EBB-4B72-4155-9CB5-1C7E8B2BB6E5}"/>
              </a:ext>
            </a:extLst>
          </p:cNvPr>
          <p:cNvCxnSpPr/>
          <p:nvPr/>
        </p:nvCxnSpPr>
        <p:spPr>
          <a:xfrm>
            <a:off x="3326049" y="2902613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/>
              <p:nvPr/>
            </p:nvSpPr>
            <p:spPr>
              <a:xfrm>
                <a:off x="892701" y="2875888"/>
                <a:ext cx="417999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1" y="2875888"/>
                <a:ext cx="41799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101B68-8D8E-42DB-A827-D8DFED5E9A38}"/>
              </a:ext>
            </a:extLst>
          </p:cNvPr>
          <p:cNvCxnSpPr/>
          <p:nvPr/>
        </p:nvCxnSpPr>
        <p:spPr>
          <a:xfrm>
            <a:off x="2525653" y="2771153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EE69B1-547F-4697-9BCA-F362AC40B95B}"/>
              </a:ext>
            </a:extLst>
          </p:cNvPr>
          <p:cNvCxnSpPr/>
          <p:nvPr/>
        </p:nvCxnSpPr>
        <p:spPr>
          <a:xfrm>
            <a:off x="2524490" y="303290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11F40A-B33F-489E-86E5-4012A0F67CC3}"/>
              </a:ext>
            </a:extLst>
          </p:cNvPr>
          <p:cNvSpPr/>
          <p:nvPr/>
        </p:nvSpPr>
        <p:spPr>
          <a:xfrm>
            <a:off x="2679218" y="2687359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/>
              <p:nvPr/>
            </p:nvSpPr>
            <p:spPr>
              <a:xfrm>
                <a:off x="3656449" y="2732827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449" y="2732827"/>
                <a:ext cx="419089" cy="307777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A9A48B-A97E-4DF5-80DD-B1456A620D6E}"/>
              </a:ext>
            </a:extLst>
          </p:cNvPr>
          <p:cNvCxnSpPr/>
          <p:nvPr/>
        </p:nvCxnSpPr>
        <p:spPr>
          <a:xfrm>
            <a:off x="6304249" y="2361715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F91818-CE1B-4BB5-8F1D-DF599F24FD33}"/>
              </a:ext>
            </a:extLst>
          </p:cNvPr>
          <p:cNvCxnSpPr/>
          <p:nvPr/>
        </p:nvCxnSpPr>
        <p:spPr>
          <a:xfrm>
            <a:off x="5503853" y="2230255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5A7A8D0-97EB-429D-917C-1153D8E92989}"/>
              </a:ext>
            </a:extLst>
          </p:cNvPr>
          <p:cNvCxnSpPr/>
          <p:nvPr/>
        </p:nvCxnSpPr>
        <p:spPr>
          <a:xfrm>
            <a:off x="5502690" y="2492011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/>
              <p:nvPr/>
            </p:nvSpPr>
            <p:spPr>
              <a:xfrm>
                <a:off x="7998004" y="2226829"/>
                <a:ext cx="344838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04" y="2226829"/>
                <a:ext cx="344838" cy="307777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44B6D3-726F-4B61-80FE-BB850FD4D5F3}"/>
              </a:ext>
            </a:extLst>
          </p:cNvPr>
          <p:cNvSpPr/>
          <p:nvPr/>
        </p:nvSpPr>
        <p:spPr>
          <a:xfrm>
            <a:off x="3702979" y="1387008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D13DA9-8821-4F1A-A42D-882BBD45070A}"/>
              </a:ext>
            </a:extLst>
          </p:cNvPr>
          <p:cNvSpPr/>
          <p:nvPr/>
        </p:nvSpPr>
        <p:spPr>
          <a:xfrm>
            <a:off x="3697838" y="2668777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E8291D2-9DA9-4351-94DD-31DE46152EC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4182335" y="1620844"/>
            <a:ext cx="1320355" cy="6094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9B38A45-2E40-43E2-8621-918257048940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177194" y="2499706"/>
            <a:ext cx="1325496" cy="4029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3EC98F-B21B-4184-9405-F578D5A23E30}"/>
              </a:ext>
            </a:extLst>
          </p:cNvPr>
          <p:cNvSpPr/>
          <p:nvPr/>
        </p:nvSpPr>
        <p:spPr>
          <a:xfrm>
            <a:off x="6681178" y="2146460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1A84BC-E713-4088-8E4F-094D43EE2683}"/>
              </a:ext>
            </a:extLst>
          </p:cNvPr>
          <p:cNvCxnSpPr>
            <a:cxnSpLocks/>
            <a:stCxn id="39" idx="3"/>
            <a:endCxn id="29" idx="1"/>
          </p:cNvCxnSpPr>
          <p:nvPr/>
        </p:nvCxnSpPr>
        <p:spPr>
          <a:xfrm>
            <a:off x="7160534" y="2380296"/>
            <a:ext cx="837470" cy="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B4FF4F1-4976-4CDC-BE23-2B18A5D5C09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324660" y="1486250"/>
            <a:ext cx="11978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8A4803E-FB7C-4F01-B6A5-A8692A85B81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24660" y="1486252"/>
            <a:ext cx="1207482" cy="12817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5161675-3A81-47AC-B2BA-BACB1E6D03A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310700" y="1758835"/>
            <a:ext cx="1222417" cy="12709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3E5183E-E908-47AB-9A28-012B3268D3AA}"/>
              </a:ext>
            </a:extLst>
          </p:cNvPr>
          <p:cNvCxnSpPr>
            <a:cxnSpLocks/>
          </p:cNvCxnSpPr>
          <p:nvPr/>
        </p:nvCxnSpPr>
        <p:spPr>
          <a:xfrm flipV="1">
            <a:off x="1310700" y="3038487"/>
            <a:ext cx="12184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253CE4-745E-47C1-B495-A40332FF55AA}"/>
              </a:ext>
            </a:extLst>
          </p:cNvPr>
          <p:cNvSpPr/>
          <p:nvPr/>
        </p:nvSpPr>
        <p:spPr>
          <a:xfrm>
            <a:off x="7056036" y="4078400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4F3F8A-941F-4F29-91DD-6C6453F862B4}"/>
              </a:ext>
            </a:extLst>
          </p:cNvPr>
          <p:cNvSpPr/>
          <p:nvPr/>
        </p:nvSpPr>
        <p:spPr>
          <a:xfrm>
            <a:off x="7579268" y="4173735"/>
            <a:ext cx="15341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Sigmoid Function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AEBB1C-970E-4652-857C-CE3F3873FDA2}"/>
              </a:ext>
            </a:extLst>
          </p:cNvPr>
          <p:cNvCxnSpPr/>
          <p:nvPr/>
        </p:nvCxnSpPr>
        <p:spPr>
          <a:xfrm>
            <a:off x="3326049" y="3579752"/>
            <a:ext cx="37692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2497864-1AA2-4E6B-BF98-05F14E993C78}"/>
              </a:ext>
            </a:extLst>
          </p:cNvPr>
          <p:cNvCxnSpPr/>
          <p:nvPr/>
        </p:nvCxnSpPr>
        <p:spPr>
          <a:xfrm>
            <a:off x="2525653" y="3448292"/>
            <a:ext cx="37692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0EECA1-894D-4B46-BC31-F29B88CBE8AC}"/>
              </a:ext>
            </a:extLst>
          </p:cNvPr>
          <p:cNvCxnSpPr/>
          <p:nvPr/>
        </p:nvCxnSpPr>
        <p:spPr>
          <a:xfrm>
            <a:off x="2524490" y="3710048"/>
            <a:ext cx="37692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F7E9DD-55A2-4C1A-8474-A5DD6D455853}"/>
              </a:ext>
            </a:extLst>
          </p:cNvPr>
          <p:cNvSpPr/>
          <p:nvPr/>
        </p:nvSpPr>
        <p:spPr>
          <a:xfrm>
            <a:off x="2679218" y="3364498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26965D-EE39-46E5-84CD-D4F126C05D0C}"/>
                  </a:ext>
                </a:extLst>
              </p:cNvPr>
              <p:cNvSpPr/>
              <p:nvPr/>
            </p:nvSpPr>
            <p:spPr>
              <a:xfrm>
                <a:off x="3656449" y="3409966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26965D-EE39-46E5-84CD-D4F126C05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449" y="3409966"/>
                <a:ext cx="419089" cy="307777"/>
              </a:xfrm>
              <a:prstGeom prst="rect">
                <a:avLst/>
              </a:prstGeom>
              <a:blipFill>
                <a:blip r:embed="rId9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직사각형 44">
            <a:extLst>
              <a:ext uri="{FF2B5EF4-FFF2-40B4-BE49-F238E27FC236}">
                <a16:creationId xmlns:a16="http://schemas.microsoft.com/office/drawing/2014/main" id="{24E83CFA-881A-47C4-AA5F-30C2EA57390D}"/>
              </a:ext>
            </a:extLst>
          </p:cNvPr>
          <p:cNvSpPr/>
          <p:nvPr/>
        </p:nvSpPr>
        <p:spPr>
          <a:xfrm>
            <a:off x="3697838" y="3345916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D70E704-FE9C-49B8-B14C-BD22CFAE4587}"/>
              </a:ext>
            </a:extLst>
          </p:cNvPr>
          <p:cNvCxnSpPr/>
          <p:nvPr/>
        </p:nvCxnSpPr>
        <p:spPr>
          <a:xfrm>
            <a:off x="3316409" y="4321606"/>
            <a:ext cx="37692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9A72F07-14A5-445D-A369-F99FB5D157BA}"/>
              </a:ext>
            </a:extLst>
          </p:cNvPr>
          <p:cNvCxnSpPr/>
          <p:nvPr/>
        </p:nvCxnSpPr>
        <p:spPr>
          <a:xfrm>
            <a:off x="2516013" y="4190146"/>
            <a:ext cx="37692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5654279-BE06-4BD6-A4C0-7CEBF238174A}"/>
              </a:ext>
            </a:extLst>
          </p:cNvPr>
          <p:cNvCxnSpPr/>
          <p:nvPr/>
        </p:nvCxnSpPr>
        <p:spPr>
          <a:xfrm>
            <a:off x="2514850" y="4451902"/>
            <a:ext cx="37692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0163CA-9865-414D-BA93-344DF5412751}"/>
              </a:ext>
            </a:extLst>
          </p:cNvPr>
          <p:cNvSpPr/>
          <p:nvPr/>
        </p:nvSpPr>
        <p:spPr>
          <a:xfrm>
            <a:off x="2669578" y="4106352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1E13F74-40A6-4E44-9AD1-CDDB60465E5D}"/>
                  </a:ext>
                </a:extLst>
              </p:cNvPr>
              <p:cNvSpPr/>
              <p:nvPr/>
            </p:nvSpPr>
            <p:spPr>
              <a:xfrm>
                <a:off x="3646809" y="4151820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1E13F74-40A6-4E44-9AD1-CDDB60465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809" y="4151820"/>
                <a:ext cx="419089" cy="307777"/>
              </a:xfrm>
              <a:prstGeom prst="rect">
                <a:avLst/>
              </a:prstGeom>
              <a:blipFill>
                <a:blip r:embed="rId10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478F07-801C-4042-9FB2-2873E7EEBABC}"/>
              </a:ext>
            </a:extLst>
          </p:cNvPr>
          <p:cNvSpPr/>
          <p:nvPr/>
        </p:nvSpPr>
        <p:spPr>
          <a:xfrm>
            <a:off x="3688198" y="4087770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75C7599-6D40-4D7A-BC3C-263794E1CC2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24660" y="1486252"/>
            <a:ext cx="1204473" cy="1962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084195D-B9FE-4FD5-8DE4-4DAF21DA870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24660" y="1486252"/>
            <a:ext cx="1190190" cy="27038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6198037-3863-4836-A199-DC549A2F372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310700" y="3029777"/>
            <a:ext cx="1218433" cy="6910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2E13E1C-C15A-4E59-98CE-7CD7A325F2A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310700" y="3029777"/>
            <a:ext cx="1211819" cy="14209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E9795D4-07F7-49EF-958D-A1A028D7287C}"/>
              </a:ext>
            </a:extLst>
          </p:cNvPr>
          <p:cNvCxnSpPr/>
          <p:nvPr/>
        </p:nvCxnSpPr>
        <p:spPr>
          <a:xfrm>
            <a:off x="5503853" y="2715256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32AD07C-2CFF-42A8-8DA4-A9671AC0DD5B}"/>
              </a:ext>
            </a:extLst>
          </p:cNvPr>
          <p:cNvCxnSpPr/>
          <p:nvPr/>
        </p:nvCxnSpPr>
        <p:spPr>
          <a:xfrm>
            <a:off x="5502690" y="2977012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0DBAC-95DD-4C60-AB27-45823D6420CE}"/>
              </a:ext>
            </a:extLst>
          </p:cNvPr>
          <p:cNvSpPr/>
          <p:nvPr/>
        </p:nvSpPr>
        <p:spPr>
          <a:xfrm>
            <a:off x="5657418" y="2146461"/>
            <a:ext cx="872519" cy="9421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6F6794E-E38F-49B7-9E8C-1F4390DCCB1E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4177194" y="2715256"/>
            <a:ext cx="1325496" cy="8644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B659BB9-D877-481D-A198-CF56EA6D33A9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4167554" y="2977012"/>
            <a:ext cx="1335136" cy="13445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604499-6A00-43DB-AD69-8019D8C9EBAA}"/>
              </a:ext>
            </a:extLst>
          </p:cNvPr>
          <p:cNvSpPr txBox="1"/>
          <p:nvPr/>
        </p:nvSpPr>
        <p:spPr>
          <a:xfrm>
            <a:off x="4588022" y="3631735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i="1" dirty="0">
                <a:solidFill>
                  <a:srgbClr val="FF0000"/>
                </a:solidFill>
              </a:rPr>
              <a:t>K</a:t>
            </a:r>
            <a:endParaRPr lang="ko-KR" altLang="en-US" sz="5400" i="1" dirty="0">
              <a:solidFill>
                <a:srgbClr val="FF000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74A2EEC-BA17-488C-B79B-6FC27ABCF78F}"/>
              </a:ext>
            </a:extLst>
          </p:cNvPr>
          <p:cNvSpPr/>
          <p:nvPr/>
        </p:nvSpPr>
        <p:spPr>
          <a:xfrm>
            <a:off x="5225988" y="1322454"/>
            <a:ext cx="721718" cy="3288828"/>
          </a:xfrm>
          <a:prstGeom prst="roundRect">
            <a:avLst>
              <a:gd name="adj" fmla="val 9864"/>
            </a:avLst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B935D7-E2D4-4B35-8A84-C932AB6AC232}"/>
              </a:ext>
            </a:extLst>
          </p:cNvPr>
          <p:cNvSpPr txBox="1"/>
          <p:nvPr/>
        </p:nvSpPr>
        <p:spPr>
          <a:xfrm>
            <a:off x="5900596" y="3643018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i="1" dirty="0">
                <a:solidFill>
                  <a:srgbClr val="FF0000"/>
                </a:solidFill>
              </a:rPr>
              <a:t>K</a:t>
            </a:r>
            <a:endParaRPr lang="ko-KR" altLang="en-US" sz="5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3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DE7C0B-F681-43F8-8E87-2B8A75690580}"/>
              </a:ext>
            </a:extLst>
          </p:cNvPr>
          <p:cNvSpPr/>
          <p:nvPr/>
        </p:nvSpPr>
        <p:spPr>
          <a:xfrm>
            <a:off x="2275840" y="1322454"/>
            <a:ext cx="2389380" cy="3288828"/>
          </a:xfrm>
          <a:prstGeom prst="roundRect">
            <a:avLst>
              <a:gd name="adj" fmla="val 9864"/>
            </a:avLst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5069F97-28EF-4C1A-A664-402B1606B8C0}"/>
              </a:ext>
            </a:extLst>
          </p:cNvPr>
          <p:cNvCxnSpPr/>
          <p:nvPr/>
        </p:nvCxnSpPr>
        <p:spPr>
          <a:xfrm>
            <a:off x="3328132" y="1620844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7B48869-D38B-45C1-B8A0-F2AC419D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Solving XOR with MLP (Forward Propagation)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42B49-68ED-48CF-B62E-16271D2E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/>
              <p:nvPr/>
            </p:nvSpPr>
            <p:spPr>
              <a:xfrm>
                <a:off x="910829" y="1332363"/>
                <a:ext cx="413831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29" y="1332363"/>
                <a:ext cx="413831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3127B0-F9DE-4D6E-B09E-E042B603860B}"/>
              </a:ext>
            </a:extLst>
          </p:cNvPr>
          <p:cNvCxnSpPr/>
          <p:nvPr/>
        </p:nvCxnSpPr>
        <p:spPr>
          <a:xfrm>
            <a:off x="2527736" y="1496367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53CE8-7313-4240-BC86-54ADC55E9461}"/>
              </a:ext>
            </a:extLst>
          </p:cNvPr>
          <p:cNvCxnSpPr/>
          <p:nvPr/>
        </p:nvCxnSpPr>
        <p:spPr>
          <a:xfrm>
            <a:off x="2526573" y="1751140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2F3103-8EF4-4998-A2CE-0D6868DA15FA}"/>
              </a:ext>
            </a:extLst>
          </p:cNvPr>
          <p:cNvSpPr/>
          <p:nvPr/>
        </p:nvSpPr>
        <p:spPr>
          <a:xfrm>
            <a:off x="2681301" y="1405590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/>
              <p:nvPr/>
            </p:nvSpPr>
            <p:spPr>
              <a:xfrm>
                <a:off x="3660616" y="1451058"/>
                <a:ext cx="414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16" y="1451058"/>
                <a:ext cx="414922" cy="307777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339EBB-4B72-4155-9CB5-1C7E8B2BB6E5}"/>
              </a:ext>
            </a:extLst>
          </p:cNvPr>
          <p:cNvCxnSpPr/>
          <p:nvPr/>
        </p:nvCxnSpPr>
        <p:spPr>
          <a:xfrm>
            <a:off x="3326049" y="2902613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/>
              <p:nvPr/>
            </p:nvSpPr>
            <p:spPr>
              <a:xfrm>
                <a:off x="892701" y="2875888"/>
                <a:ext cx="417999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1" y="2875888"/>
                <a:ext cx="41799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101B68-8D8E-42DB-A827-D8DFED5E9A38}"/>
              </a:ext>
            </a:extLst>
          </p:cNvPr>
          <p:cNvCxnSpPr/>
          <p:nvPr/>
        </p:nvCxnSpPr>
        <p:spPr>
          <a:xfrm>
            <a:off x="2525653" y="2771153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EE69B1-547F-4697-9BCA-F362AC40B95B}"/>
              </a:ext>
            </a:extLst>
          </p:cNvPr>
          <p:cNvCxnSpPr/>
          <p:nvPr/>
        </p:nvCxnSpPr>
        <p:spPr>
          <a:xfrm>
            <a:off x="2524490" y="303290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11F40A-B33F-489E-86E5-4012A0F67CC3}"/>
              </a:ext>
            </a:extLst>
          </p:cNvPr>
          <p:cNvSpPr/>
          <p:nvPr/>
        </p:nvSpPr>
        <p:spPr>
          <a:xfrm>
            <a:off x="2679218" y="2687359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/>
              <p:nvPr/>
            </p:nvSpPr>
            <p:spPr>
              <a:xfrm>
                <a:off x="3656449" y="2732827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449" y="2732827"/>
                <a:ext cx="419089" cy="307777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A9A48B-A97E-4DF5-80DD-B1456A620D6E}"/>
              </a:ext>
            </a:extLst>
          </p:cNvPr>
          <p:cNvCxnSpPr/>
          <p:nvPr/>
        </p:nvCxnSpPr>
        <p:spPr>
          <a:xfrm>
            <a:off x="6304249" y="2361715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F91818-CE1B-4BB5-8F1D-DF599F24FD33}"/>
              </a:ext>
            </a:extLst>
          </p:cNvPr>
          <p:cNvCxnSpPr/>
          <p:nvPr/>
        </p:nvCxnSpPr>
        <p:spPr>
          <a:xfrm>
            <a:off x="5503853" y="2230255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5A7A8D0-97EB-429D-917C-1153D8E92989}"/>
              </a:ext>
            </a:extLst>
          </p:cNvPr>
          <p:cNvCxnSpPr/>
          <p:nvPr/>
        </p:nvCxnSpPr>
        <p:spPr>
          <a:xfrm>
            <a:off x="5502690" y="2492011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/>
              <p:nvPr/>
            </p:nvSpPr>
            <p:spPr>
              <a:xfrm>
                <a:off x="7998004" y="2226829"/>
                <a:ext cx="344838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04" y="2226829"/>
                <a:ext cx="344838" cy="307777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44B6D3-726F-4B61-80FE-BB850FD4D5F3}"/>
              </a:ext>
            </a:extLst>
          </p:cNvPr>
          <p:cNvSpPr/>
          <p:nvPr/>
        </p:nvSpPr>
        <p:spPr>
          <a:xfrm>
            <a:off x="3702979" y="1387008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D13DA9-8821-4F1A-A42D-882BBD45070A}"/>
              </a:ext>
            </a:extLst>
          </p:cNvPr>
          <p:cNvSpPr/>
          <p:nvPr/>
        </p:nvSpPr>
        <p:spPr>
          <a:xfrm>
            <a:off x="3697838" y="2668777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E8291D2-9DA9-4351-94DD-31DE46152EC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4182335" y="1620844"/>
            <a:ext cx="1320355" cy="6094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9B38A45-2E40-43E2-8621-918257048940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177194" y="2499706"/>
            <a:ext cx="1325496" cy="4029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3EC98F-B21B-4184-9405-F578D5A23E30}"/>
              </a:ext>
            </a:extLst>
          </p:cNvPr>
          <p:cNvSpPr/>
          <p:nvPr/>
        </p:nvSpPr>
        <p:spPr>
          <a:xfrm>
            <a:off x="6681178" y="2146460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1A84BC-E713-4088-8E4F-094D43EE2683}"/>
              </a:ext>
            </a:extLst>
          </p:cNvPr>
          <p:cNvCxnSpPr>
            <a:cxnSpLocks/>
            <a:stCxn id="39" idx="3"/>
            <a:endCxn id="29" idx="1"/>
          </p:cNvCxnSpPr>
          <p:nvPr/>
        </p:nvCxnSpPr>
        <p:spPr>
          <a:xfrm>
            <a:off x="7160534" y="2380296"/>
            <a:ext cx="837470" cy="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B4FF4F1-4976-4CDC-BE23-2B18A5D5C09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324660" y="1486250"/>
            <a:ext cx="11978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8A4803E-FB7C-4F01-B6A5-A8692A85B81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24660" y="1486252"/>
            <a:ext cx="1207482" cy="12817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5161675-3A81-47AC-B2BA-BACB1E6D03A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310700" y="1758835"/>
            <a:ext cx="1222417" cy="12709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3E5183E-E908-47AB-9A28-012B3268D3AA}"/>
              </a:ext>
            </a:extLst>
          </p:cNvPr>
          <p:cNvCxnSpPr>
            <a:cxnSpLocks/>
          </p:cNvCxnSpPr>
          <p:nvPr/>
        </p:nvCxnSpPr>
        <p:spPr>
          <a:xfrm flipV="1">
            <a:off x="1310700" y="3038487"/>
            <a:ext cx="12184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253CE4-745E-47C1-B495-A40332FF55AA}"/>
              </a:ext>
            </a:extLst>
          </p:cNvPr>
          <p:cNvSpPr/>
          <p:nvPr/>
        </p:nvSpPr>
        <p:spPr>
          <a:xfrm>
            <a:off x="7056036" y="4078400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4F3F8A-941F-4F29-91DD-6C6453F862B4}"/>
              </a:ext>
            </a:extLst>
          </p:cNvPr>
          <p:cNvSpPr/>
          <p:nvPr/>
        </p:nvSpPr>
        <p:spPr>
          <a:xfrm>
            <a:off x="7579268" y="4173735"/>
            <a:ext cx="15341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Sigmoid Function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AEBB1C-970E-4652-857C-CE3F3873FDA2}"/>
              </a:ext>
            </a:extLst>
          </p:cNvPr>
          <p:cNvCxnSpPr/>
          <p:nvPr/>
        </p:nvCxnSpPr>
        <p:spPr>
          <a:xfrm>
            <a:off x="3326049" y="3579752"/>
            <a:ext cx="37692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2497864-1AA2-4E6B-BF98-05F14E993C78}"/>
              </a:ext>
            </a:extLst>
          </p:cNvPr>
          <p:cNvCxnSpPr/>
          <p:nvPr/>
        </p:nvCxnSpPr>
        <p:spPr>
          <a:xfrm>
            <a:off x="2525653" y="3448292"/>
            <a:ext cx="37692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0EECA1-894D-4B46-BC31-F29B88CBE8AC}"/>
              </a:ext>
            </a:extLst>
          </p:cNvPr>
          <p:cNvCxnSpPr/>
          <p:nvPr/>
        </p:nvCxnSpPr>
        <p:spPr>
          <a:xfrm>
            <a:off x="2524490" y="3710048"/>
            <a:ext cx="37692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F7E9DD-55A2-4C1A-8474-A5DD6D455853}"/>
              </a:ext>
            </a:extLst>
          </p:cNvPr>
          <p:cNvSpPr/>
          <p:nvPr/>
        </p:nvSpPr>
        <p:spPr>
          <a:xfrm>
            <a:off x="2679218" y="3364498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26965D-EE39-46E5-84CD-D4F126C05D0C}"/>
                  </a:ext>
                </a:extLst>
              </p:cNvPr>
              <p:cNvSpPr/>
              <p:nvPr/>
            </p:nvSpPr>
            <p:spPr>
              <a:xfrm>
                <a:off x="3656449" y="3409966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26965D-EE39-46E5-84CD-D4F126C05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449" y="3409966"/>
                <a:ext cx="419089" cy="307777"/>
              </a:xfrm>
              <a:prstGeom prst="rect">
                <a:avLst/>
              </a:prstGeom>
              <a:blipFill>
                <a:blip r:embed="rId9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직사각형 44">
            <a:extLst>
              <a:ext uri="{FF2B5EF4-FFF2-40B4-BE49-F238E27FC236}">
                <a16:creationId xmlns:a16="http://schemas.microsoft.com/office/drawing/2014/main" id="{24E83CFA-881A-47C4-AA5F-30C2EA57390D}"/>
              </a:ext>
            </a:extLst>
          </p:cNvPr>
          <p:cNvSpPr/>
          <p:nvPr/>
        </p:nvSpPr>
        <p:spPr>
          <a:xfrm>
            <a:off x="3697838" y="3345916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D70E704-FE9C-49B8-B14C-BD22CFAE4587}"/>
              </a:ext>
            </a:extLst>
          </p:cNvPr>
          <p:cNvCxnSpPr/>
          <p:nvPr/>
        </p:nvCxnSpPr>
        <p:spPr>
          <a:xfrm>
            <a:off x="3316409" y="4321606"/>
            <a:ext cx="37692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9A72F07-14A5-445D-A369-F99FB5D157BA}"/>
              </a:ext>
            </a:extLst>
          </p:cNvPr>
          <p:cNvCxnSpPr/>
          <p:nvPr/>
        </p:nvCxnSpPr>
        <p:spPr>
          <a:xfrm>
            <a:off x="2516013" y="4190146"/>
            <a:ext cx="37692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5654279-BE06-4BD6-A4C0-7CEBF238174A}"/>
              </a:ext>
            </a:extLst>
          </p:cNvPr>
          <p:cNvCxnSpPr/>
          <p:nvPr/>
        </p:nvCxnSpPr>
        <p:spPr>
          <a:xfrm>
            <a:off x="2514850" y="4451902"/>
            <a:ext cx="37692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0163CA-9865-414D-BA93-344DF5412751}"/>
              </a:ext>
            </a:extLst>
          </p:cNvPr>
          <p:cNvSpPr/>
          <p:nvPr/>
        </p:nvSpPr>
        <p:spPr>
          <a:xfrm>
            <a:off x="2669578" y="4106352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1E13F74-40A6-4E44-9AD1-CDDB60465E5D}"/>
                  </a:ext>
                </a:extLst>
              </p:cNvPr>
              <p:cNvSpPr/>
              <p:nvPr/>
            </p:nvSpPr>
            <p:spPr>
              <a:xfrm>
                <a:off x="3646809" y="4151820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1E13F74-40A6-4E44-9AD1-CDDB60465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809" y="4151820"/>
                <a:ext cx="419089" cy="307777"/>
              </a:xfrm>
              <a:prstGeom prst="rect">
                <a:avLst/>
              </a:prstGeom>
              <a:blipFill>
                <a:blip r:embed="rId10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478F07-801C-4042-9FB2-2873E7EEBABC}"/>
              </a:ext>
            </a:extLst>
          </p:cNvPr>
          <p:cNvSpPr/>
          <p:nvPr/>
        </p:nvSpPr>
        <p:spPr>
          <a:xfrm>
            <a:off x="3688198" y="4087770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75C7599-6D40-4D7A-BC3C-263794E1CC2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24660" y="1486252"/>
            <a:ext cx="1204473" cy="1962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084195D-B9FE-4FD5-8DE4-4DAF21DA870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24660" y="1486252"/>
            <a:ext cx="1190190" cy="27038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6198037-3863-4836-A199-DC549A2F372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310700" y="3029777"/>
            <a:ext cx="1218433" cy="6910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2E13E1C-C15A-4E59-98CE-7CD7A325F2A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310700" y="3029777"/>
            <a:ext cx="1211819" cy="14209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E9795D4-07F7-49EF-958D-A1A028D7287C}"/>
              </a:ext>
            </a:extLst>
          </p:cNvPr>
          <p:cNvCxnSpPr/>
          <p:nvPr/>
        </p:nvCxnSpPr>
        <p:spPr>
          <a:xfrm>
            <a:off x="5503853" y="2715256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32AD07C-2CFF-42A8-8DA4-A9671AC0DD5B}"/>
              </a:ext>
            </a:extLst>
          </p:cNvPr>
          <p:cNvCxnSpPr/>
          <p:nvPr/>
        </p:nvCxnSpPr>
        <p:spPr>
          <a:xfrm>
            <a:off x="5502690" y="2977012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0DBAC-95DD-4C60-AB27-45823D6420CE}"/>
              </a:ext>
            </a:extLst>
          </p:cNvPr>
          <p:cNvSpPr/>
          <p:nvPr/>
        </p:nvSpPr>
        <p:spPr>
          <a:xfrm>
            <a:off x="5657418" y="2146461"/>
            <a:ext cx="872519" cy="9421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6F6794E-E38F-49B7-9E8C-1F4390DCCB1E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4177194" y="2715256"/>
            <a:ext cx="1325496" cy="8644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B659BB9-D877-481D-A198-CF56EA6D33A9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4167554" y="2977012"/>
            <a:ext cx="1335136" cy="13445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604499-6A00-43DB-AD69-8019D8C9EBAA}"/>
              </a:ext>
            </a:extLst>
          </p:cNvPr>
          <p:cNvSpPr txBox="1"/>
          <p:nvPr/>
        </p:nvSpPr>
        <p:spPr>
          <a:xfrm>
            <a:off x="4588022" y="3631735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i="1" dirty="0">
                <a:solidFill>
                  <a:srgbClr val="FF0000"/>
                </a:solidFill>
              </a:rPr>
              <a:t>K</a:t>
            </a:r>
            <a:endParaRPr lang="ko-KR" altLang="en-US" sz="5400" i="1" dirty="0">
              <a:solidFill>
                <a:srgbClr val="FF000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74A2EEC-BA17-488C-B79B-6FC27ABCF78F}"/>
              </a:ext>
            </a:extLst>
          </p:cNvPr>
          <p:cNvSpPr/>
          <p:nvPr/>
        </p:nvSpPr>
        <p:spPr>
          <a:xfrm>
            <a:off x="5225988" y="1322454"/>
            <a:ext cx="721718" cy="3288828"/>
          </a:xfrm>
          <a:prstGeom prst="roundRect">
            <a:avLst>
              <a:gd name="adj" fmla="val 9864"/>
            </a:avLst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B935D7-E2D4-4B35-8A84-C932AB6AC232}"/>
              </a:ext>
            </a:extLst>
          </p:cNvPr>
          <p:cNvSpPr txBox="1"/>
          <p:nvPr/>
        </p:nvSpPr>
        <p:spPr>
          <a:xfrm>
            <a:off x="5900596" y="3643018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i="1" dirty="0">
                <a:solidFill>
                  <a:srgbClr val="FF0000"/>
                </a:solidFill>
              </a:rPr>
              <a:t>K</a:t>
            </a:r>
            <a:endParaRPr lang="ko-KR" altLang="en-US" sz="5400" i="1" dirty="0">
              <a:solidFill>
                <a:srgbClr val="FF000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BCDE1B-37CC-4A61-94D0-31D27E70D8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134" y="619508"/>
          <a:ext cx="1005132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566">
                  <a:extLst>
                    <a:ext uri="{9D8B030D-6E8A-4147-A177-3AD203B41FA5}">
                      <a16:colId xmlns:a16="http://schemas.microsoft.com/office/drawing/2014/main" val="3358593502"/>
                    </a:ext>
                  </a:extLst>
                </a:gridCol>
                <a:gridCol w="502566">
                  <a:extLst>
                    <a:ext uri="{9D8B030D-6E8A-4147-A177-3AD203B41FA5}">
                      <a16:colId xmlns:a16="http://schemas.microsoft.com/office/drawing/2014/main" val="2057881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556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E332A3-BCE6-4645-8AB6-2887D5A295C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79077" y="563716"/>
          <a:ext cx="212281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62">
                  <a:extLst>
                    <a:ext uri="{9D8B030D-6E8A-4147-A177-3AD203B41FA5}">
                      <a16:colId xmlns:a16="http://schemas.microsoft.com/office/drawing/2014/main" val="1576216375"/>
                    </a:ext>
                  </a:extLst>
                </a:gridCol>
                <a:gridCol w="424562">
                  <a:extLst>
                    <a:ext uri="{9D8B030D-6E8A-4147-A177-3AD203B41FA5}">
                      <a16:colId xmlns:a16="http://schemas.microsoft.com/office/drawing/2014/main" val="2357699277"/>
                    </a:ext>
                  </a:extLst>
                </a:gridCol>
                <a:gridCol w="424562">
                  <a:extLst>
                    <a:ext uri="{9D8B030D-6E8A-4147-A177-3AD203B41FA5}">
                      <a16:colId xmlns:a16="http://schemas.microsoft.com/office/drawing/2014/main" val="1613204891"/>
                    </a:ext>
                  </a:extLst>
                </a:gridCol>
                <a:gridCol w="424562">
                  <a:extLst>
                    <a:ext uri="{9D8B030D-6E8A-4147-A177-3AD203B41FA5}">
                      <a16:colId xmlns:a16="http://schemas.microsoft.com/office/drawing/2014/main" val="2633388659"/>
                    </a:ext>
                  </a:extLst>
                </a:gridCol>
                <a:gridCol w="424562">
                  <a:extLst>
                    <a:ext uri="{9D8B030D-6E8A-4147-A177-3AD203B41FA5}">
                      <a16:colId xmlns:a16="http://schemas.microsoft.com/office/drawing/2014/main" val="3133507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7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712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1F827A3-0C5D-489D-B6A6-EB49842401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17725" y="529412"/>
          <a:ext cx="35659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590">
                  <a:extLst>
                    <a:ext uri="{9D8B030D-6E8A-4147-A177-3AD203B41FA5}">
                      <a16:colId xmlns:a16="http://schemas.microsoft.com/office/drawing/2014/main" val="4284034195"/>
                    </a:ext>
                  </a:extLst>
                </a:gridCol>
              </a:tblGrid>
              <a:tr h="2058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896156"/>
                  </a:ext>
                </a:extLst>
              </a:tr>
              <a:tr h="20584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721924"/>
                  </a:ext>
                </a:extLst>
              </a:tr>
              <a:tr h="205842"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731875"/>
                  </a:ext>
                </a:extLst>
              </a:tr>
              <a:tr h="205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22503"/>
                  </a:ext>
                </a:extLst>
              </a:tr>
              <a:tr h="2058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786221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8F13BD6-DE78-45D7-B6A5-7713865935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8070" y="677406"/>
          <a:ext cx="449053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053">
                  <a:extLst>
                    <a:ext uri="{9D8B030D-6E8A-4147-A177-3AD203B41FA5}">
                      <a16:colId xmlns:a16="http://schemas.microsoft.com/office/drawing/2014/main" val="3358593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55656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49859C01-F054-451F-AE21-A3CEDB5E0164}"/>
              </a:ext>
            </a:extLst>
          </p:cNvPr>
          <p:cNvSpPr txBox="1"/>
          <p:nvPr/>
        </p:nvSpPr>
        <p:spPr>
          <a:xfrm>
            <a:off x="1749457" y="285693"/>
            <a:ext cx="484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x</a:t>
            </a:r>
            <a:endParaRPr lang="ko-KR" altLang="en-US" sz="5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F2DF058-0C45-4A28-8D97-7E69A64DE444}"/>
              </a:ext>
            </a:extLst>
          </p:cNvPr>
          <p:cNvSpPr txBox="1"/>
          <p:nvPr/>
        </p:nvSpPr>
        <p:spPr>
          <a:xfrm>
            <a:off x="5018262" y="309463"/>
            <a:ext cx="484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x</a:t>
            </a:r>
            <a:endParaRPr lang="ko-KR" altLang="en-US" sz="5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191CE3-B424-4F3B-934D-D7DDA9C477C1}"/>
              </a:ext>
            </a:extLst>
          </p:cNvPr>
          <p:cNvSpPr txBox="1"/>
          <p:nvPr/>
        </p:nvSpPr>
        <p:spPr>
          <a:xfrm>
            <a:off x="6762276" y="387117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ym typeface="Wingdings" panose="05000000000000000000" pitchFamily="2" charset="2"/>
              </a:rPr>
              <a:t>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776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0AE286-8796-4B70-B377-FC3563072E96}"/>
              </a:ext>
            </a:extLst>
          </p:cNvPr>
          <p:cNvSpPr/>
          <p:nvPr/>
        </p:nvSpPr>
        <p:spPr>
          <a:xfrm>
            <a:off x="460690" y="599449"/>
            <a:ext cx="8222620" cy="2053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5069F97-28EF-4C1A-A664-402B1606B8C0}"/>
              </a:ext>
            </a:extLst>
          </p:cNvPr>
          <p:cNvCxnSpPr/>
          <p:nvPr/>
        </p:nvCxnSpPr>
        <p:spPr>
          <a:xfrm>
            <a:off x="3328132" y="971690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7B48869-D38B-45C1-B8A0-F2AC419D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Solving XOR with MLP (Forward Propagation)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42B49-68ED-48CF-B62E-16271D2E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/>
              <p:nvPr/>
            </p:nvSpPr>
            <p:spPr>
              <a:xfrm>
                <a:off x="910829" y="683209"/>
                <a:ext cx="413831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DF46A5E-F7D0-4924-A796-8A66F842C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29" y="683209"/>
                <a:ext cx="413831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3127B0-F9DE-4D6E-B09E-E042B603860B}"/>
              </a:ext>
            </a:extLst>
          </p:cNvPr>
          <p:cNvCxnSpPr/>
          <p:nvPr/>
        </p:nvCxnSpPr>
        <p:spPr>
          <a:xfrm>
            <a:off x="2527736" y="840230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53CE8-7313-4240-BC86-54ADC55E9461}"/>
              </a:ext>
            </a:extLst>
          </p:cNvPr>
          <p:cNvCxnSpPr/>
          <p:nvPr/>
        </p:nvCxnSpPr>
        <p:spPr>
          <a:xfrm>
            <a:off x="2526573" y="1101986"/>
            <a:ext cx="376929" cy="0"/>
          </a:xfrm>
          <a:prstGeom prst="line">
            <a:avLst/>
          </a:prstGeom>
          <a:ln w="127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2F3103-8EF4-4998-A2CE-0D6868DA15FA}"/>
              </a:ext>
            </a:extLst>
          </p:cNvPr>
          <p:cNvSpPr/>
          <p:nvPr/>
        </p:nvSpPr>
        <p:spPr>
          <a:xfrm>
            <a:off x="2681301" y="756436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/>
              <p:nvPr/>
            </p:nvSpPr>
            <p:spPr>
              <a:xfrm>
                <a:off x="3660616" y="801904"/>
                <a:ext cx="414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16" y="801904"/>
                <a:ext cx="414922" cy="307777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/>
              <p:nvPr/>
            </p:nvSpPr>
            <p:spPr>
              <a:xfrm>
                <a:off x="2674316" y="1230209"/>
                <a:ext cx="1392240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A6FA2-EED6-427D-8FE4-D1E4EF70C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316" y="1230209"/>
                <a:ext cx="1392240" cy="363626"/>
              </a:xfrm>
              <a:prstGeom prst="rect">
                <a:avLst/>
              </a:prstGeom>
              <a:blipFill>
                <a:blip r:embed="rId4"/>
                <a:stretch>
                  <a:fillRect l="-2632" t="-1695" r="-2632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339EBB-4B72-4155-9CB5-1C7E8B2BB6E5}"/>
              </a:ext>
            </a:extLst>
          </p:cNvPr>
          <p:cNvCxnSpPr/>
          <p:nvPr/>
        </p:nvCxnSpPr>
        <p:spPr>
          <a:xfrm>
            <a:off x="3326049" y="225345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/>
              <p:nvPr/>
            </p:nvSpPr>
            <p:spPr>
              <a:xfrm>
                <a:off x="892701" y="2226734"/>
                <a:ext cx="417999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3FE561-CEE4-4067-B301-45D2E5A8B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1" y="2226734"/>
                <a:ext cx="41799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101B68-8D8E-42DB-A827-D8DFED5E9A38}"/>
              </a:ext>
            </a:extLst>
          </p:cNvPr>
          <p:cNvCxnSpPr/>
          <p:nvPr/>
        </p:nvCxnSpPr>
        <p:spPr>
          <a:xfrm>
            <a:off x="2525653" y="2121999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EE69B1-547F-4697-9BCA-F362AC40B95B}"/>
              </a:ext>
            </a:extLst>
          </p:cNvPr>
          <p:cNvCxnSpPr/>
          <p:nvPr/>
        </p:nvCxnSpPr>
        <p:spPr>
          <a:xfrm>
            <a:off x="2524490" y="2383755"/>
            <a:ext cx="376929" cy="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11F40A-B33F-489E-86E5-4012A0F67CC3}"/>
              </a:ext>
            </a:extLst>
          </p:cNvPr>
          <p:cNvSpPr/>
          <p:nvPr/>
        </p:nvSpPr>
        <p:spPr>
          <a:xfrm>
            <a:off x="2679218" y="2038205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/>
              <p:nvPr/>
            </p:nvSpPr>
            <p:spPr>
              <a:xfrm>
                <a:off x="3656449" y="2083673"/>
                <a:ext cx="4190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D532DA0-32A2-4B18-9747-B32BA3290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449" y="2083673"/>
                <a:ext cx="419089" cy="307777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/>
              <p:nvPr/>
            </p:nvSpPr>
            <p:spPr>
              <a:xfrm>
                <a:off x="2672233" y="1660402"/>
                <a:ext cx="1392240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17CB2C-2319-40A0-A613-87B19404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233" y="1660402"/>
                <a:ext cx="1392240" cy="357085"/>
              </a:xfrm>
              <a:prstGeom prst="rect">
                <a:avLst/>
              </a:prstGeom>
              <a:blipFill>
                <a:blip r:embed="rId7"/>
                <a:stretch>
                  <a:fillRect l="-2620" t="-1695" r="-2183" b="-13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9A9A48B-A97E-4DF5-80DD-B1456A620D6E}"/>
              </a:ext>
            </a:extLst>
          </p:cNvPr>
          <p:cNvCxnSpPr/>
          <p:nvPr/>
        </p:nvCxnSpPr>
        <p:spPr>
          <a:xfrm>
            <a:off x="6304249" y="1712561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F91818-CE1B-4BB5-8F1D-DF599F24FD33}"/>
              </a:ext>
            </a:extLst>
          </p:cNvPr>
          <p:cNvCxnSpPr/>
          <p:nvPr/>
        </p:nvCxnSpPr>
        <p:spPr>
          <a:xfrm>
            <a:off x="5503853" y="1581101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5A7A8D0-97EB-429D-917C-1153D8E92989}"/>
              </a:ext>
            </a:extLst>
          </p:cNvPr>
          <p:cNvCxnSpPr/>
          <p:nvPr/>
        </p:nvCxnSpPr>
        <p:spPr>
          <a:xfrm>
            <a:off x="5502690" y="1842857"/>
            <a:ext cx="3769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0DBAC-95DD-4C60-AB27-45823D6420CE}"/>
              </a:ext>
            </a:extLst>
          </p:cNvPr>
          <p:cNvSpPr/>
          <p:nvPr/>
        </p:nvSpPr>
        <p:spPr>
          <a:xfrm>
            <a:off x="5657418" y="1497307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/>
              <p:nvPr/>
            </p:nvSpPr>
            <p:spPr>
              <a:xfrm>
                <a:off x="7998004" y="1577675"/>
                <a:ext cx="344838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ACC98F2-5677-4125-99A3-F49062C4C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04" y="1577675"/>
                <a:ext cx="344838" cy="307777"/>
              </a:xfrm>
              <a:prstGeom prst="rect">
                <a:avLst/>
              </a:prstGeom>
              <a:blipFill>
                <a:blip r:embed="rId8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/>
              <p:nvPr/>
            </p:nvSpPr>
            <p:spPr>
              <a:xfrm>
                <a:off x="5392169" y="2005980"/>
                <a:ext cx="1491627" cy="358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3D486B-9ACF-4E17-B2E2-9207C8999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69" y="2005980"/>
                <a:ext cx="1491627" cy="358496"/>
              </a:xfrm>
              <a:prstGeom prst="rect">
                <a:avLst/>
              </a:prstGeom>
              <a:blipFill>
                <a:blip r:embed="rId9"/>
                <a:stretch>
                  <a:fillRect l="-2459" r="-2459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44B6D3-726F-4B61-80FE-BB850FD4D5F3}"/>
              </a:ext>
            </a:extLst>
          </p:cNvPr>
          <p:cNvSpPr/>
          <p:nvPr/>
        </p:nvSpPr>
        <p:spPr>
          <a:xfrm>
            <a:off x="3702979" y="737854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D13DA9-8821-4F1A-A42D-882BBD45070A}"/>
              </a:ext>
            </a:extLst>
          </p:cNvPr>
          <p:cNvSpPr/>
          <p:nvPr/>
        </p:nvSpPr>
        <p:spPr>
          <a:xfrm>
            <a:off x="3697838" y="2019623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E8291D2-9DA9-4351-94DD-31DE46152EC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4182335" y="971690"/>
            <a:ext cx="1320355" cy="6094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9B38A45-2E40-43E2-8621-918257048940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177194" y="1850552"/>
            <a:ext cx="1325496" cy="4029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3EC98F-B21B-4184-9405-F578D5A23E30}"/>
              </a:ext>
            </a:extLst>
          </p:cNvPr>
          <p:cNvSpPr/>
          <p:nvPr/>
        </p:nvSpPr>
        <p:spPr>
          <a:xfrm>
            <a:off x="6681178" y="1497306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1A84BC-E713-4088-8E4F-094D43EE2683}"/>
              </a:ext>
            </a:extLst>
          </p:cNvPr>
          <p:cNvCxnSpPr>
            <a:cxnSpLocks/>
            <a:stCxn id="39" idx="3"/>
            <a:endCxn id="29" idx="1"/>
          </p:cNvCxnSpPr>
          <p:nvPr/>
        </p:nvCxnSpPr>
        <p:spPr>
          <a:xfrm>
            <a:off x="7160534" y="1731142"/>
            <a:ext cx="837470" cy="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B4FF4F1-4976-4CDC-BE23-2B18A5D5C09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324660" y="837096"/>
            <a:ext cx="11978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8A4803E-FB7C-4F01-B6A5-A8692A85B81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24660" y="837098"/>
            <a:ext cx="1207482" cy="12817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5161675-3A81-47AC-B2BA-BACB1E6D03A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310700" y="1109681"/>
            <a:ext cx="1222417" cy="12709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3E5183E-E908-47AB-9A28-012B3268D3AA}"/>
              </a:ext>
            </a:extLst>
          </p:cNvPr>
          <p:cNvCxnSpPr>
            <a:cxnSpLocks/>
          </p:cNvCxnSpPr>
          <p:nvPr/>
        </p:nvCxnSpPr>
        <p:spPr>
          <a:xfrm flipV="1">
            <a:off x="1310700" y="2389333"/>
            <a:ext cx="12184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AAEBD7C-184D-406D-816A-2591F6C971E3}"/>
              </a:ext>
            </a:extLst>
          </p:cNvPr>
          <p:cNvSpPr/>
          <p:nvPr/>
        </p:nvSpPr>
        <p:spPr>
          <a:xfrm>
            <a:off x="823658" y="2778101"/>
            <a:ext cx="484632" cy="300146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78B5B4-CFFA-4DA6-9314-C76970D18C04}"/>
              </a:ext>
            </a:extLst>
          </p:cNvPr>
          <p:cNvSpPr/>
          <p:nvPr/>
        </p:nvSpPr>
        <p:spPr>
          <a:xfrm>
            <a:off x="460690" y="3164058"/>
            <a:ext cx="8222620" cy="109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CB7177-9FF7-470F-949D-975918A3CE32}"/>
                  </a:ext>
                </a:extLst>
              </p:cNvPr>
              <p:cNvSpPr txBox="1"/>
              <p:nvPr/>
            </p:nvSpPr>
            <p:spPr>
              <a:xfrm>
                <a:off x="2679218" y="3778578"/>
                <a:ext cx="2231252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−8 3</m:t>
                          </m:r>
                        </m:e>
                      </m:d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CB7177-9FF7-470F-949D-975918A3C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218" y="3778578"/>
                <a:ext cx="2231252" cy="363626"/>
              </a:xfrm>
              <a:prstGeom prst="rect">
                <a:avLst/>
              </a:prstGeom>
              <a:blipFill>
                <a:blip r:embed="rId10"/>
                <a:stretch>
                  <a:fillRect l="-1366" t="-1695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3EC41AC-B78B-4FBF-8A22-A887B2363D7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1263522" y="3504265"/>
            <a:ext cx="67344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189A05-25AA-48E6-804B-D56CB03C2860}"/>
              </a:ext>
            </a:extLst>
          </p:cNvPr>
          <p:cNvSpPr/>
          <p:nvPr/>
        </p:nvSpPr>
        <p:spPr>
          <a:xfrm>
            <a:off x="5657418" y="3271109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8564F2-CC1D-4966-A2B4-A3240C81487C}"/>
                  </a:ext>
                </a:extLst>
              </p:cNvPr>
              <p:cNvSpPr/>
              <p:nvPr/>
            </p:nvSpPr>
            <p:spPr>
              <a:xfrm>
                <a:off x="7998004" y="3372417"/>
                <a:ext cx="344838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8564F2-CC1D-4966-A2B4-A3240C814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04" y="3372417"/>
                <a:ext cx="344838" cy="307777"/>
              </a:xfrm>
              <a:prstGeom prst="rect">
                <a:avLst/>
              </a:prstGeom>
              <a:blipFill>
                <a:blip r:embed="rId11"/>
                <a:stretch>
                  <a:fillRect b="-18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2D28BE-3548-464C-8DF3-8D0AD81E7C32}"/>
                  </a:ext>
                </a:extLst>
              </p:cNvPr>
              <p:cNvSpPr txBox="1"/>
              <p:nvPr/>
            </p:nvSpPr>
            <p:spPr>
              <a:xfrm>
                <a:off x="5392169" y="3779782"/>
                <a:ext cx="1491627" cy="358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2D28BE-3548-464C-8DF3-8D0AD81E7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69" y="3779782"/>
                <a:ext cx="1491627" cy="358496"/>
              </a:xfrm>
              <a:prstGeom prst="rect">
                <a:avLst/>
              </a:prstGeom>
              <a:blipFill>
                <a:blip r:embed="rId12"/>
                <a:stretch>
                  <a:fillRect l="-2459" r="-2459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8F50C0-F8A1-4664-AACF-59A29220A3A2}"/>
              </a:ext>
            </a:extLst>
          </p:cNvPr>
          <p:cNvSpPr/>
          <p:nvPr/>
        </p:nvSpPr>
        <p:spPr>
          <a:xfrm>
            <a:off x="6681178" y="3271108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2ED3D97-B2B7-43A6-818C-2A0CA71A72D3}"/>
                  </a:ext>
                </a:extLst>
              </p:cNvPr>
              <p:cNvSpPr/>
              <p:nvPr/>
            </p:nvSpPr>
            <p:spPr>
              <a:xfrm>
                <a:off x="902975" y="3357357"/>
                <a:ext cx="360547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2ED3D97-B2B7-43A6-818C-2A0CA71A7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5" y="3357357"/>
                <a:ext cx="360547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직사각형 55">
            <a:extLst>
              <a:ext uri="{FF2B5EF4-FFF2-40B4-BE49-F238E27FC236}">
                <a16:creationId xmlns:a16="http://schemas.microsoft.com/office/drawing/2014/main" id="{325938F1-4092-4BDC-9298-75857FA4F1F7}"/>
              </a:ext>
            </a:extLst>
          </p:cNvPr>
          <p:cNvSpPr/>
          <p:nvPr/>
        </p:nvSpPr>
        <p:spPr>
          <a:xfrm>
            <a:off x="2686203" y="3276886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87F889-0300-4DF0-AD68-E05C329BF140}"/>
              </a:ext>
            </a:extLst>
          </p:cNvPr>
          <p:cNvSpPr/>
          <p:nvPr/>
        </p:nvSpPr>
        <p:spPr>
          <a:xfrm>
            <a:off x="3705061" y="3264549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1E6FF2-48DD-4017-A2FD-6E5F28D5D4FE}"/>
                  </a:ext>
                </a:extLst>
              </p:cNvPr>
              <p:cNvSpPr/>
              <p:nvPr/>
            </p:nvSpPr>
            <p:spPr>
              <a:xfrm>
                <a:off x="5128665" y="3249306"/>
                <a:ext cx="5634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1E6FF2-48DD-4017-A2FD-6E5F28D5D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65" y="3249306"/>
                <a:ext cx="563424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5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A08DF4AB-EFB6-4765-8E1C-2E2B10BA36B3}"/>
              </a:ext>
            </a:extLst>
          </p:cNvPr>
          <p:cNvSpPr/>
          <p:nvPr/>
        </p:nvSpPr>
        <p:spPr>
          <a:xfrm>
            <a:off x="460690" y="790800"/>
            <a:ext cx="8222620" cy="23014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B48869-D38B-45C1-B8A0-F2AC419D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Solving XOR with MLP (Forward Propagation)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42B49-68ED-48CF-B62E-16271D2E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/>
              <p:nvPr/>
            </p:nvSpPr>
            <p:spPr>
              <a:xfrm>
                <a:off x="3660616" y="990366"/>
                <a:ext cx="414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32FC04-4316-434B-B981-E6E3109A4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16" y="990366"/>
                <a:ext cx="414922" cy="307777"/>
              </a:xfrm>
              <a:prstGeom prst="rect">
                <a:avLst/>
              </a:prstGeom>
              <a:blipFill>
                <a:blip r:embed="rId2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3EC41AC-B78B-4FBF-8A22-A887B2363D7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1263522" y="1131007"/>
            <a:ext cx="67344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189A05-25AA-48E6-804B-D56CB03C2860}"/>
              </a:ext>
            </a:extLst>
          </p:cNvPr>
          <p:cNvSpPr/>
          <p:nvPr/>
        </p:nvSpPr>
        <p:spPr>
          <a:xfrm>
            <a:off x="5657418" y="897851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8564F2-CC1D-4966-A2B4-A3240C81487C}"/>
                  </a:ext>
                </a:extLst>
              </p:cNvPr>
              <p:cNvSpPr/>
              <p:nvPr/>
            </p:nvSpPr>
            <p:spPr>
              <a:xfrm>
                <a:off x="7998004" y="999159"/>
                <a:ext cx="344838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8564F2-CC1D-4966-A2B4-A3240C814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04" y="999159"/>
                <a:ext cx="344838" cy="307777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2D28BE-3548-464C-8DF3-8D0AD81E7C32}"/>
                  </a:ext>
                </a:extLst>
              </p:cNvPr>
              <p:cNvSpPr txBox="1"/>
              <p:nvPr/>
            </p:nvSpPr>
            <p:spPr>
              <a:xfrm>
                <a:off x="5392169" y="1406524"/>
                <a:ext cx="1491627" cy="358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2D28BE-3548-464C-8DF3-8D0AD81E7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69" y="1406524"/>
                <a:ext cx="1491627" cy="358496"/>
              </a:xfrm>
              <a:prstGeom prst="rect">
                <a:avLst/>
              </a:prstGeom>
              <a:blipFill>
                <a:blip r:embed="rId4"/>
                <a:stretch>
                  <a:fillRect l="-2459" t="-1695" r="-2459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8F50C0-F8A1-4664-AACF-59A29220A3A2}"/>
              </a:ext>
            </a:extLst>
          </p:cNvPr>
          <p:cNvSpPr/>
          <p:nvPr/>
        </p:nvSpPr>
        <p:spPr>
          <a:xfrm>
            <a:off x="6681178" y="897850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2ED3D97-B2B7-43A6-818C-2A0CA71A72D3}"/>
                  </a:ext>
                </a:extLst>
              </p:cNvPr>
              <p:cNvSpPr/>
              <p:nvPr/>
            </p:nvSpPr>
            <p:spPr>
              <a:xfrm>
                <a:off x="902975" y="984099"/>
                <a:ext cx="360547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2ED3D97-B2B7-43A6-818C-2A0CA71A7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5" y="984099"/>
                <a:ext cx="36054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직사각형 55">
            <a:extLst>
              <a:ext uri="{FF2B5EF4-FFF2-40B4-BE49-F238E27FC236}">
                <a16:creationId xmlns:a16="http://schemas.microsoft.com/office/drawing/2014/main" id="{325938F1-4092-4BDC-9298-75857FA4F1F7}"/>
              </a:ext>
            </a:extLst>
          </p:cNvPr>
          <p:cNvSpPr/>
          <p:nvPr/>
        </p:nvSpPr>
        <p:spPr>
          <a:xfrm>
            <a:off x="2686203" y="903628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6699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87F889-0300-4DF0-AD68-E05C329BF140}"/>
              </a:ext>
            </a:extLst>
          </p:cNvPr>
          <p:cNvSpPr/>
          <p:nvPr/>
        </p:nvSpPr>
        <p:spPr>
          <a:xfrm>
            <a:off x="3705061" y="891291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1E6FF2-48DD-4017-A2FD-6E5F28D5D4FE}"/>
                  </a:ext>
                </a:extLst>
              </p:cNvPr>
              <p:cNvSpPr/>
              <p:nvPr/>
            </p:nvSpPr>
            <p:spPr>
              <a:xfrm>
                <a:off x="5149606" y="876048"/>
                <a:ext cx="5634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1E6FF2-48DD-4017-A2FD-6E5F28D5D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606" y="876048"/>
                <a:ext cx="563424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964540C-B76A-4329-AB72-6C6E078594AA}"/>
                  </a:ext>
                </a:extLst>
              </p:cNvPr>
              <p:cNvSpPr txBox="1"/>
              <p:nvPr/>
            </p:nvSpPr>
            <p:spPr>
              <a:xfrm>
                <a:off x="2679218" y="1405320"/>
                <a:ext cx="2231252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−8 3</m:t>
                          </m:r>
                        </m:e>
                      </m:d>
                    </m:oMath>
                  </m:oMathPara>
                </a14:m>
                <a:endParaRPr lang="ko-KR" altLang="en-US" sz="14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964540C-B76A-4329-AB72-6C6E07859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218" y="1405320"/>
                <a:ext cx="2231252" cy="363626"/>
              </a:xfrm>
              <a:prstGeom prst="rect">
                <a:avLst/>
              </a:prstGeom>
              <a:blipFill>
                <a:blip r:embed="rId7"/>
                <a:stretch>
                  <a:fillRect l="-1366" t="-1695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211BB7-64CC-4745-91BE-083A641EC155}"/>
                  </a:ext>
                </a:extLst>
              </p:cNvPr>
              <p:cNvSpPr txBox="1"/>
              <p:nvPr/>
            </p:nvSpPr>
            <p:spPr>
              <a:xfrm>
                <a:off x="4666232" y="2205728"/>
                <a:ext cx="32138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211BB7-64CC-4745-91BE-083A641EC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32" y="2205728"/>
                <a:ext cx="3213893" cy="307777"/>
              </a:xfrm>
              <a:prstGeom prst="rect">
                <a:avLst/>
              </a:prstGeom>
              <a:blipFill>
                <a:blip r:embed="rId8"/>
                <a:stretch>
                  <a:fillRect l="-1326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332AD-BE34-4096-9945-7C11ED90C371}"/>
                  </a:ext>
                </a:extLst>
              </p:cNvPr>
              <p:cNvSpPr txBox="1"/>
              <p:nvPr/>
            </p:nvSpPr>
            <p:spPr>
              <a:xfrm>
                <a:off x="4666231" y="2617469"/>
                <a:ext cx="39183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332AD-BE34-4096-9945-7C11ED90C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31" y="2617469"/>
                <a:ext cx="3918380" cy="307777"/>
              </a:xfrm>
              <a:prstGeom prst="rect">
                <a:avLst/>
              </a:prstGeom>
              <a:blipFill>
                <a:blip r:embed="rId9"/>
                <a:stretch>
                  <a:fillRect l="-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5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65255-E3D1-47BF-B9D6-E4010611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 for ANN (XOR with Logistic Regression)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99D184-1D87-4803-BCE4-65F0714C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115</a:t>
            </a:fld>
            <a:endParaRPr 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CE2A17B-2887-4E8A-8848-7F51B0E21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55" y="525463"/>
            <a:ext cx="7486052" cy="4235450"/>
          </a:xfrm>
          <a:prstGeom prst="rect">
            <a:avLst/>
          </a:prstGeom>
        </p:spPr>
      </p:pic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4CC2688B-09B5-41AB-A82D-A6BC052C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88" y="840860"/>
            <a:ext cx="1295238" cy="267619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25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EB2A7-5802-474D-8C2A-4E24EFB8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for ANN (XOR with Logistic Regression)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14F59-F20E-4AAE-8B60-82BC1EFE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116</a:t>
            </a:fld>
            <a:endParaRPr 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119B288-6FCA-4F51-8020-BC6F64E92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785479"/>
            <a:ext cx="8996363" cy="371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1B96E-8AA5-459E-BDAD-2AB206AF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for ANN (XOR with Logistic Regression)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5B68E3B-8891-4DFD-B1A7-9FC319B6D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177" y="757473"/>
            <a:ext cx="5723809" cy="377142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0BB932-9451-4C77-8F88-36449997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65255-E3D1-47BF-B9D6-E4010611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 for ANN (XOR with ANN)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99D184-1D87-4803-BCE4-65F0714C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118</a:t>
            </a:fld>
            <a:endParaRPr 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EAECEA5-5ECB-475F-B92D-7B2DE328F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03" y="510296"/>
            <a:ext cx="6729118" cy="42354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C8F46C-E809-4759-8F8A-362DED7080A7}"/>
              </a:ext>
            </a:extLst>
          </p:cNvPr>
          <p:cNvSpPr/>
          <p:nvPr/>
        </p:nvSpPr>
        <p:spPr>
          <a:xfrm>
            <a:off x="5391573" y="580827"/>
            <a:ext cx="3650724" cy="1322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42AC5E-60CA-4316-9202-F519E93F7CEA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855830" y="928015"/>
            <a:ext cx="2745000" cy="15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8B9D47-2DDE-428A-9E6C-CCD1BE353D92}"/>
              </a:ext>
            </a:extLst>
          </p:cNvPr>
          <p:cNvSpPr/>
          <p:nvPr/>
        </p:nvSpPr>
        <p:spPr>
          <a:xfrm>
            <a:off x="7439110" y="687878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W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4192EEA-07CD-4870-B336-1DB2F30FB39B}"/>
                  </a:ext>
                </a:extLst>
              </p:cNvPr>
              <p:cNvSpPr/>
              <p:nvPr/>
            </p:nvSpPr>
            <p:spPr>
              <a:xfrm>
                <a:off x="8600830" y="789186"/>
                <a:ext cx="344838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4192EEA-07CD-4870-B336-1DB2F30FB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830" y="789186"/>
                <a:ext cx="344838" cy="307777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A73C12-F0F5-4C7A-9D42-CB3D8BE6D420}"/>
              </a:ext>
            </a:extLst>
          </p:cNvPr>
          <p:cNvSpPr/>
          <p:nvPr/>
        </p:nvSpPr>
        <p:spPr>
          <a:xfrm>
            <a:off x="8022296" y="687877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8084A5C-B8C6-490E-B595-287F271BA7D7}"/>
                  </a:ext>
                </a:extLst>
              </p:cNvPr>
              <p:cNvSpPr/>
              <p:nvPr/>
            </p:nvSpPr>
            <p:spPr>
              <a:xfrm>
                <a:off x="5495283" y="774126"/>
                <a:ext cx="360547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8084A5C-B8C6-490E-B595-287F271BA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283" y="774126"/>
                <a:ext cx="36054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E39E83-702E-4515-943D-FC03CB345315}"/>
              </a:ext>
            </a:extLst>
          </p:cNvPr>
          <p:cNvSpPr/>
          <p:nvPr/>
        </p:nvSpPr>
        <p:spPr>
          <a:xfrm>
            <a:off x="5991892" y="693655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3333FF"/>
                </a:solidFill>
              </a:rPr>
              <a:t>W</a:t>
            </a:r>
            <a:endParaRPr lang="ko-KR" altLang="en-US" sz="1400" dirty="0">
              <a:solidFill>
                <a:srgbClr val="3333FF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ECECE9-32FD-4E41-BA11-3C044A8C5F2A}"/>
              </a:ext>
            </a:extLst>
          </p:cNvPr>
          <p:cNvSpPr/>
          <p:nvPr/>
        </p:nvSpPr>
        <p:spPr>
          <a:xfrm>
            <a:off x="6549854" y="681318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04C1A82-E1B7-4547-A444-9C12084134AA}"/>
                  </a:ext>
                </a:extLst>
              </p:cNvPr>
              <p:cNvSpPr/>
              <p:nvPr/>
            </p:nvSpPr>
            <p:spPr>
              <a:xfrm>
                <a:off x="6944531" y="666075"/>
                <a:ext cx="5634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04C1A82-E1B7-4547-A444-9C120841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531" y="666075"/>
                <a:ext cx="563424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8B93C9-35D0-4F8C-894B-B3AD946A0F08}"/>
                  </a:ext>
                </a:extLst>
              </p:cNvPr>
              <p:cNvSpPr txBox="1"/>
              <p:nvPr/>
            </p:nvSpPr>
            <p:spPr>
              <a:xfrm>
                <a:off x="6226971" y="1353376"/>
                <a:ext cx="22451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8B93C9-35D0-4F8C-894B-B3AD946A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71" y="1353376"/>
                <a:ext cx="2245166" cy="215444"/>
              </a:xfrm>
              <a:prstGeom prst="rect">
                <a:avLst/>
              </a:prstGeom>
              <a:blipFill>
                <a:blip r:embed="rId6"/>
                <a:stretch>
                  <a:fillRect l="-1355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0B323E-2BDE-4FA7-B7B8-69D33AD005D5}"/>
                  </a:ext>
                </a:extLst>
              </p:cNvPr>
              <p:cNvSpPr txBox="1"/>
              <p:nvPr/>
            </p:nvSpPr>
            <p:spPr>
              <a:xfrm>
                <a:off x="6226971" y="1612367"/>
                <a:ext cx="27401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0B323E-2BDE-4FA7-B7B8-69D33AD00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71" y="1612367"/>
                <a:ext cx="2740109" cy="215444"/>
              </a:xfrm>
              <a:prstGeom prst="rect">
                <a:avLst/>
              </a:prstGeom>
              <a:blipFill>
                <a:blip r:embed="rId7"/>
                <a:stretch>
                  <a:fillRect l="-111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B90D530A-CC6D-4547-BC34-EB4375FEB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9440" y="2048628"/>
            <a:ext cx="2142857" cy="265714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4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577E7-E140-47A7-B0EC-A1C4C731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for ANN (XOR with ANN)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36523F-F300-43E4-ACC4-1745E60DC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95411"/>
            <a:ext cx="8996363" cy="389555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F2033-FEA7-4EF0-B903-D4BF4750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5A273-B194-4DBB-BFA3-15E32558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Python/TensorFlow/</a:t>
            </a:r>
            <a:r>
              <a:rPr lang="en-US" altLang="ko-KR" dirty="0" err="1"/>
              <a:t>Keras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4A2CB-4345-432F-8405-2C27C97D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Installation Procedure</a:t>
            </a:r>
          </a:p>
          <a:p>
            <a:pPr lvl="1"/>
            <a:r>
              <a:rPr lang="en-US" altLang="ko-KR" b="1" dirty="0"/>
              <a:t>[1] </a:t>
            </a:r>
            <a:r>
              <a:rPr lang="en-US" altLang="ko-KR" b="1" dirty="0" err="1"/>
              <a:t>Conda</a:t>
            </a:r>
            <a:r>
              <a:rPr lang="en-US" altLang="ko-KR" b="1" dirty="0"/>
              <a:t> Environment Setup</a:t>
            </a:r>
          </a:p>
          <a:p>
            <a:pPr lvl="2"/>
            <a:r>
              <a:rPr lang="en-US" altLang="ko-KR" dirty="0"/>
              <a:t>Execute </a:t>
            </a:r>
            <a:r>
              <a:rPr lang="en-US" altLang="ko-KR" b="1" u="sng" dirty="0"/>
              <a:t>Anaconda Prompt</a:t>
            </a:r>
            <a:r>
              <a:rPr lang="en-US" altLang="ko-KR" dirty="0"/>
              <a:t> as admin</a:t>
            </a:r>
          </a:p>
          <a:p>
            <a:pPr lvl="1"/>
            <a:r>
              <a:rPr lang="en-US" altLang="ko-KR" dirty="0"/>
              <a:t>[2] TensorFlow Installation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A0852-1D9C-40F9-A59D-A0B55BAF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56036" y="4832152"/>
            <a:ext cx="2057400" cy="273844"/>
          </a:xfrm>
        </p:spPr>
        <p:txBody>
          <a:bodyPr/>
          <a:lstStyle/>
          <a:p>
            <a:fld id="{5E76BB3F-EC35-4905-A5EC-4D78F0DCE77F}" type="slidenum">
              <a:rPr lang="en-US" smtClean="0"/>
              <a:t>12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25086B-8BB3-4205-A19B-B7143DE82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637" y="1410068"/>
            <a:ext cx="5440273" cy="35767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5F75E5-DED7-405A-B2BD-E265199D17FC}"/>
              </a:ext>
            </a:extLst>
          </p:cNvPr>
          <p:cNvSpPr/>
          <p:nvPr/>
        </p:nvSpPr>
        <p:spPr>
          <a:xfrm>
            <a:off x="3092205" y="2163886"/>
            <a:ext cx="4753484" cy="760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6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B4035-E964-434B-A573-FFE5D1FE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for ANN (XOR with ANN)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B93B73-CFDC-44B1-A060-F69A2AFA6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7695" y="525463"/>
            <a:ext cx="5058773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D8F4AB-813C-4FB8-A0BD-71586CC1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9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65255-E3D1-47BF-B9D6-E4010611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 for ANN (XOR with ANN)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99D184-1D87-4803-BCE4-65F0714C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121</a:t>
            </a:fld>
            <a:endParaRPr 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4B7D97-5C2A-42CA-88A9-AA327ED86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Wide ANN for XOR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49F493-5394-40AB-B6D6-BE873F12544D}"/>
              </a:ext>
            </a:extLst>
          </p:cNvPr>
          <p:cNvSpPr/>
          <p:nvPr/>
        </p:nvSpPr>
        <p:spPr>
          <a:xfrm>
            <a:off x="426720" y="866988"/>
            <a:ext cx="5289973" cy="1977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W1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b1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layer1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tf.matmul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(X, W1) + b1)</a:t>
            </a:r>
          </a:p>
          <a:p>
            <a:pPr defTabSz="914377"/>
            <a:endParaRPr lang="en-US" altLang="ko-KR" dirty="0">
              <a:solidFill>
                <a:prstClr val="black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W2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b2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tf.matmul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(layer1, W2) + b2)</a:t>
            </a:r>
            <a:endParaRPr lang="ko-KR" altLang="en-US" dirty="0"/>
          </a:p>
        </p:txBody>
      </p:sp>
      <p:sp>
        <p:nvSpPr>
          <p:cNvPr id="8" name="Shape 394">
            <a:extLst>
              <a:ext uri="{FF2B5EF4-FFF2-40B4-BE49-F238E27FC236}">
                <a16:creationId xmlns:a16="http://schemas.microsoft.com/office/drawing/2014/main" id="{670CA16F-09BC-4B1F-8F5B-F6876C1329F0}"/>
              </a:ext>
            </a:extLst>
          </p:cNvPr>
          <p:cNvSpPr txBox="1"/>
          <p:nvPr/>
        </p:nvSpPr>
        <p:spPr>
          <a:xfrm>
            <a:off x="6054923" y="1950720"/>
            <a:ext cx="1429171" cy="27625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914377" latinLnBrk="0"/>
            <a:r>
              <a:rPr lang="en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[2,10], [10,1]</a:t>
            </a:r>
          </a:p>
          <a:p>
            <a:pPr defTabSz="914377" latinLnBrk="0"/>
            <a:endParaRPr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914377" latinLnBrk="0"/>
            <a:r>
              <a:rPr lang="en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Hypothesis:  </a:t>
            </a:r>
          </a:p>
          <a:p>
            <a:pPr defTabSz="914377" latinLnBrk="0"/>
            <a:r>
              <a:rPr lang="en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[[ 0.00358802]</a:t>
            </a:r>
          </a:p>
          <a:p>
            <a:pPr defTabSz="914377" latinLnBrk="0"/>
            <a:r>
              <a:rPr lang="en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[ 0.99366933]</a:t>
            </a:r>
          </a:p>
          <a:p>
            <a:pPr defTabSz="914377" latinLnBrk="0"/>
            <a:r>
              <a:rPr lang="en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[ 0.99204296]</a:t>
            </a:r>
          </a:p>
          <a:p>
            <a:pPr defTabSz="914377" latinLnBrk="0"/>
            <a:r>
              <a:rPr lang="en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[ 0.0095663 ]] </a:t>
            </a:r>
          </a:p>
          <a:p>
            <a:pPr defTabSz="914377" latinLnBrk="0"/>
            <a:r>
              <a:rPr lang="en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Correct:  </a:t>
            </a:r>
          </a:p>
          <a:p>
            <a:pPr defTabSz="914377" latinLnBrk="0"/>
            <a:r>
              <a:rPr lang="en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[[ 0.]</a:t>
            </a:r>
          </a:p>
          <a:p>
            <a:pPr defTabSz="914377" latinLnBrk="0"/>
            <a:r>
              <a:rPr lang="en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[ 1.]</a:t>
            </a:r>
          </a:p>
          <a:p>
            <a:pPr defTabSz="914377" latinLnBrk="0"/>
            <a:r>
              <a:rPr lang="en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[ 1.]</a:t>
            </a:r>
          </a:p>
          <a:p>
            <a:pPr defTabSz="914377" latinLnBrk="0"/>
            <a:r>
              <a:rPr lang="en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[ 0.]] </a:t>
            </a:r>
          </a:p>
          <a:p>
            <a:pPr defTabSz="914377" latinLnBrk="0"/>
            <a:r>
              <a:rPr lang="en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Accuracy:  1.0</a:t>
            </a:r>
          </a:p>
        </p:txBody>
      </p:sp>
      <p:sp>
        <p:nvSpPr>
          <p:cNvPr id="9" name="Shape 395">
            <a:extLst>
              <a:ext uri="{FF2B5EF4-FFF2-40B4-BE49-F238E27FC236}">
                <a16:creationId xmlns:a16="http://schemas.microsoft.com/office/drawing/2014/main" id="{81B34492-E242-4A5B-B9BC-407CD18D3CB3}"/>
              </a:ext>
            </a:extLst>
          </p:cNvPr>
          <p:cNvSpPr txBox="1"/>
          <p:nvPr/>
        </p:nvSpPr>
        <p:spPr>
          <a:xfrm>
            <a:off x="7541918" y="1950720"/>
            <a:ext cx="1429171" cy="2762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914377" latinLnBrk="0"/>
            <a:r>
              <a:rPr lang="e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[2,2], [2,1]</a:t>
            </a:r>
          </a:p>
          <a:p>
            <a:pPr defTabSz="914377" latinLnBrk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Hypothesis:  </a:t>
            </a:r>
          </a:p>
          <a:p>
            <a:pPr defTabSz="914377" latinLnBrk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[[ 0.01338218]</a:t>
            </a:r>
          </a:p>
          <a:p>
            <a:pPr defTabSz="914377" latinLnBrk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[ 0.98166394]</a:t>
            </a:r>
          </a:p>
          <a:p>
            <a:pPr defTabSz="914377" latinLnBrk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[ 0.98809403]</a:t>
            </a:r>
          </a:p>
          <a:p>
            <a:pPr defTabSz="914377" latinLnBrk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[ 0.01135799]]</a:t>
            </a:r>
          </a:p>
          <a:p>
            <a:pPr defTabSz="914377" latinLnBrk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Correct:  </a:t>
            </a:r>
          </a:p>
          <a:p>
            <a:pPr defTabSz="914377" latinLnBrk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[[ 0.]</a:t>
            </a:r>
          </a:p>
          <a:p>
            <a:pPr defTabSz="914377" latinLnBrk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[ 1.]</a:t>
            </a:r>
          </a:p>
          <a:p>
            <a:pPr defTabSz="914377" latinLnBrk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[ 1.]</a:t>
            </a:r>
          </a:p>
          <a:p>
            <a:pPr defTabSz="914377" latinLnBrk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[ 0.]]</a:t>
            </a:r>
          </a:p>
          <a:p>
            <a:pPr defTabSz="914377" latinLnBrk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Accuracy:  1.0</a:t>
            </a:r>
          </a:p>
        </p:txBody>
      </p:sp>
    </p:spTree>
    <p:extLst>
      <p:ext uri="{BB962C8B-B14F-4D97-AF65-F5344CB8AC3E}">
        <p14:creationId xmlns:p14="http://schemas.microsoft.com/office/powerpoint/2010/main" val="7971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65255-E3D1-47BF-B9D6-E4010611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 for ANN (XOR with ANN)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99D184-1D87-4803-BCE4-65F0714C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122</a:t>
            </a:fld>
            <a:endParaRPr 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4B7D97-5C2A-42CA-88A9-AA327ED86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Wide ANN for XOR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49F493-5394-40AB-B6D6-BE873F12544D}"/>
              </a:ext>
            </a:extLst>
          </p:cNvPr>
          <p:cNvSpPr/>
          <p:nvPr/>
        </p:nvSpPr>
        <p:spPr>
          <a:xfrm>
            <a:off x="426720" y="866988"/>
            <a:ext cx="5289973" cy="3965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W1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b1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layer1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tf.matmul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(X, W1) + b1)</a:t>
            </a:r>
          </a:p>
          <a:p>
            <a:pPr defTabSz="914377"/>
            <a:endParaRPr lang="en-US" altLang="ko-KR" dirty="0">
              <a:solidFill>
                <a:prstClr val="black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W2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b2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layer2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tf.matmul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(layer1, W2) + b2)</a:t>
            </a:r>
          </a:p>
          <a:p>
            <a:pPr defTabSz="914377"/>
            <a:endParaRPr lang="en-US" altLang="ko-KR" dirty="0">
              <a:solidFill>
                <a:prstClr val="black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W3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b3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layer3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tf.matmul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(layer2, W3) + b3)</a:t>
            </a:r>
          </a:p>
          <a:p>
            <a:pPr defTabSz="914377"/>
            <a:endParaRPr lang="en-US" altLang="ko-KR" dirty="0">
              <a:solidFill>
                <a:prstClr val="black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W4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b4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altLang="ko-KR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b="1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defTabSz="914377"/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tf.matmul</a:t>
            </a:r>
            <a:r>
              <a:rPr lang="en-US" altLang="ko-KR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(layer3, W4) + b4)</a:t>
            </a:r>
          </a:p>
        </p:txBody>
      </p:sp>
      <p:sp>
        <p:nvSpPr>
          <p:cNvPr id="8" name="Shape 394">
            <a:extLst>
              <a:ext uri="{FF2B5EF4-FFF2-40B4-BE49-F238E27FC236}">
                <a16:creationId xmlns:a16="http://schemas.microsoft.com/office/drawing/2014/main" id="{670CA16F-09BC-4B1F-8F5B-F6876C1329F0}"/>
              </a:ext>
            </a:extLst>
          </p:cNvPr>
          <p:cNvSpPr txBox="1"/>
          <p:nvPr/>
        </p:nvSpPr>
        <p:spPr>
          <a:xfrm>
            <a:off x="6054923" y="1828800"/>
            <a:ext cx="1429171" cy="28844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defTabSz="914377"/>
            <a:r>
              <a:rPr lang="en-US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layers</a:t>
            </a:r>
          </a:p>
          <a:p>
            <a:pPr defTabSz="914377"/>
            <a:endParaRPr lang="en-US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914377"/>
            <a:r>
              <a:rPr lang="en-US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Hypothesis:  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[[  7.80e-04]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 9.99e-01]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 9.98e-01]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 1.55e-03]] 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Correct:  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[[ 0.]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[ 1.]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[ 1.]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[ 0.]] </a:t>
            </a:r>
          </a:p>
          <a:p>
            <a:pPr defTabSz="914377"/>
            <a:r>
              <a:rPr lang="en-US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Accuracy:  1.0</a:t>
            </a:r>
          </a:p>
          <a:p>
            <a:pPr defTabSz="914377"/>
            <a:endParaRPr lang="en-US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hape 395">
            <a:extLst>
              <a:ext uri="{FF2B5EF4-FFF2-40B4-BE49-F238E27FC236}">
                <a16:creationId xmlns:a16="http://schemas.microsoft.com/office/drawing/2014/main" id="{81B34492-E242-4A5B-B9BC-407CD18D3CB3}"/>
              </a:ext>
            </a:extLst>
          </p:cNvPr>
          <p:cNvSpPr txBox="1"/>
          <p:nvPr/>
        </p:nvSpPr>
        <p:spPr>
          <a:xfrm>
            <a:off x="7541918" y="1828800"/>
            <a:ext cx="1429171" cy="28844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defTabSz="914377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layers</a:t>
            </a:r>
          </a:p>
          <a:p>
            <a:pPr defTabSz="914377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Hypothesis:  </a:t>
            </a:r>
          </a:p>
          <a:p>
            <a:pPr defTabSz="914377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[[ 0.01338218]</a:t>
            </a:r>
          </a:p>
          <a:p>
            <a:pPr defTabSz="914377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[ 0.98166394]</a:t>
            </a:r>
          </a:p>
          <a:p>
            <a:pPr defTabSz="914377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[ 0.98809403]</a:t>
            </a:r>
          </a:p>
          <a:p>
            <a:pPr defTabSz="914377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[ 0.01135799]]</a:t>
            </a:r>
          </a:p>
          <a:p>
            <a:pPr defTabSz="914377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Correct:  </a:t>
            </a:r>
          </a:p>
          <a:p>
            <a:pPr defTabSz="914377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[[ 0.]</a:t>
            </a:r>
          </a:p>
          <a:p>
            <a:pPr defTabSz="914377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[ 1.]</a:t>
            </a:r>
          </a:p>
          <a:p>
            <a:pPr defTabSz="914377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[ 1.]</a:t>
            </a:r>
          </a:p>
          <a:p>
            <a:pPr defTabSz="914377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[ 0.]]</a:t>
            </a:r>
          </a:p>
          <a:p>
            <a:pPr defTabSz="914377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Accuracy:  1.0</a:t>
            </a:r>
          </a:p>
        </p:txBody>
      </p:sp>
    </p:spTree>
    <p:extLst>
      <p:ext uri="{BB962C8B-B14F-4D97-AF65-F5344CB8AC3E}">
        <p14:creationId xmlns:p14="http://schemas.microsoft.com/office/powerpoint/2010/main" val="38032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7E8A1EBC-0597-4CE9-A16C-16F8748E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79" y="3665220"/>
            <a:ext cx="5664842" cy="10955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E7E245-C4CA-4FC7-A691-A67CFB12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</a:t>
            </a:r>
            <a:r>
              <a:rPr lang="en-US" altLang="ko-KR" dirty="0" err="1"/>
              <a:t>ReLU</a:t>
            </a:r>
            <a:r>
              <a:rPr lang="en-US" altLang="ko-KR" dirty="0"/>
              <a:t> (Rectified Linear Unit)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1F7895-E523-4C30-8213-C7BBBC726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ANN for XOR Problem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Observation)</a:t>
            </a:r>
          </a:p>
          <a:p>
            <a:pPr lvl="1"/>
            <a:r>
              <a:rPr lang="en-US" altLang="ko-KR" dirty="0"/>
              <a:t>There exists cases when the accuracy is low even if the # layers is high. Why?</a:t>
            </a:r>
          </a:p>
          <a:p>
            <a:pPr lvl="1"/>
            <a:r>
              <a:rPr lang="en-US" altLang="ko-KR" dirty="0"/>
              <a:t>Answer)</a:t>
            </a:r>
          </a:p>
          <a:p>
            <a:pPr lvl="2"/>
            <a:r>
              <a:rPr lang="en-US" altLang="ko-KR" dirty="0"/>
              <a:t>The result of one ANN is the result of sigmoid function (</a:t>
            </a:r>
            <a:r>
              <a:rPr lang="en-US" altLang="ko-KR" b="1" dirty="0">
                <a:solidFill>
                  <a:srgbClr val="3333FF"/>
                </a:solidFill>
              </a:rPr>
              <a:t>between 0 and 1</a:t>
            </a:r>
            <a:r>
              <a:rPr lang="en-US" altLang="ko-KR" dirty="0"/>
              <a:t>).</a:t>
            </a:r>
          </a:p>
          <a:p>
            <a:pPr lvl="2"/>
            <a:r>
              <a:rPr lang="en-US" altLang="ko-KR" dirty="0"/>
              <a:t>The numerous multiplication of this result converges to near zero. 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rgbClr val="006699"/>
                </a:solidFill>
                <a:sym typeface="Wingdings" panose="05000000000000000000" pitchFamily="2" charset="2"/>
              </a:rPr>
              <a:t>Gradient Vanishing Problem</a:t>
            </a:r>
            <a:endParaRPr lang="en-US" altLang="ko-KR" b="1" dirty="0">
              <a:solidFill>
                <a:srgbClr val="006699"/>
              </a:solidFill>
            </a:endParaRP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166AAD-3B35-4473-95B2-2FD73870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123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610A42-543F-4054-8AB6-43743C9ED5A8}"/>
              </a:ext>
            </a:extLst>
          </p:cNvPr>
          <p:cNvSpPr/>
          <p:nvPr/>
        </p:nvSpPr>
        <p:spPr>
          <a:xfrm>
            <a:off x="460690" y="935580"/>
            <a:ext cx="8222620" cy="1053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B3794F9-F574-41BD-9059-424A9AB42204}"/>
                  </a:ext>
                </a:extLst>
              </p:cNvPr>
              <p:cNvSpPr/>
              <p:nvPr/>
            </p:nvSpPr>
            <p:spPr>
              <a:xfrm>
                <a:off x="3660616" y="1135146"/>
                <a:ext cx="414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006699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B3794F9-F574-41BD-9059-424A9AB42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16" y="1135146"/>
                <a:ext cx="414922" cy="307777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436A26-A3C0-4158-9A18-A34CCE535AC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263522" y="1275787"/>
            <a:ext cx="67344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2EC5AA-FAB1-4672-BBEC-9A2F0CA76584}"/>
              </a:ext>
            </a:extLst>
          </p:cNvPr>
          <p:cNvSpPr/>
          <p:nvPr/>
        </p:nvSpPr>
        <p:spPr>
          <a:xfrm>
            <a:off x="5657418" y="1042631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6B8589A-AEB1-45E9-8EA1-C11BFCD2915C}"/>
                  </a:ext>
                </a:extLst>
              </p:cNvPr>
              <p:cNvSpPr/>
              <p:nvPr/>
            </p:nvSpPr>
            <p:spPr>
              <a:xfrm>
                <a:off x="7998004" y="1143939"/>
                <a:ext cx="344838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6B8589A-AEB1-45E9-8EA1-C11BFCD29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04" y="1143939"/>
                <a:ext cx="344838" cy="307777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6CDF27-75C9-4568-A449-7A5EEC0EB78E}"/>
                  </a:ext>
                </a:extLst>
              </p:cNvPr>
              <p:cNvSpPr txBox="1"/>
              <p:nvPr/>
            </p:nvSpPr>
            <p:spPr>
              <a:xfrm>
                <a:off x="5392169" y="1551304"/>
                <a:ext cx="1491627" cy="358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6CDF27-75C9-4568-A449-7A5EEC0EB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69" y="1551304"/>
                <a:ext cx="1491627" cy="358496"/>
              </a:xfrm>
              <a:prstGeom prst="rect">
                <a:avLst/>
              </a:prstGeom>
              <a:blipFill>
                <a:blip r:embed="rId5"/>
                <a:stretch>
                  <a:fillRect l="-2459" r="-2459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A85BC0-1E1F-4042-8122-4317F8A73391}"/>
              </a:ext>
            </a:extLst>
          </p:cNvPr>
          <p:cNvSpPr/>
          <p:nvPr/>
        </p:nvSpPr>
        <p:spPr>
          <a:xfrm>
            <a:off x="6681178" y="1042630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rgbClr val="3333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9AF94FB-0FB5-4F05-A136-A0D9BB02AC76}"/>
                  </a:ext>
                </a:extLst>
              </p:cNvPr>
              <p:cNvSpPr/>
              <p:nvPr/>
            </p:nvSpPr>
            <p:spPr>
              <a:xfrm>
                <a:off x="902975" y="1128879"/>
                <a:ext cx="360547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9AF94FB-0FB5-4F05-A136-A0D9BB02A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5" y="1128879"/>
                <a:ext cx="36054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F03EA3-449D-444D-A968-E1B944877273}"/>
              </a:ext>
            </a:extLst>
          </p:cNvPr>
          <p:cNvSpPr/>
          <p:nvPr/>
        </p:nvSpPr>
        <p:spPr>
          <a:xfrm>
            <a:off x="2686203" y="1048408"/>
            <a:ext cx="872519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D5886E-6540-4D81-8945-64AB6F41E119}"/>
              </a:ext>
            </a:extLst>
          </p:cNvPr>
          <p:cNvSpPr/>
          <p:nvPr/>
        </p:nvSpPr>
        <p:spPr>
          <a:xfrm>
            <a:off x="3705061" y="1036071"/>
            <a:ext cx="479356" cy="467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70EC369-CD33-44F1-9ACC-13B02FD544A2}"/>
                  </a:ext>
                </a:extLst>
              </p:cNvPr>
              <p:cNvSpPr/>
              <p:nvPr/>
            </p:nvSpPr>
            <p:spPr>
              <a:xfrm>
                <a:off x="5149606" y="1020828"/>
                <a:ext cx="5634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70EC369-CD33-44F1-9ACC-13B02FD54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606" y="1020828"/>
                <a:ext cx="563424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2986A9-5CBA-49AC-A18C-78F0F04A65DE}"/>
                  </a:ext>
                </a:extLst>
              </p:cNvPr>
              <p:cNvSpPr txBox="1"/>
              <p:nvPr/>
            </p:nvSpPr>
            <p:spPr>
              <a:xfrm>
                <a:off x="2679218" y="1550100"/>
                <a:ext cx="2231252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−8 3</m:t>
                          </m:r>
                        </m:e>
                      </m:d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2986A9-5CBA-49AC-A18C-78F0F04A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218" y="1550100"/>
                <a:ext cx="2231252" cy="363626"/>
              </a:xfrm>
              <a:prstGeom prst="rect">
                <a:avLst/>
              </a:prstGeom>
              <a:blipFill>
                <a:blip r:embed="rId8"/>
                <a:stretch>
                  <a:fillRect l="-1366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F189609-A1E8-460D-B6F3-EA0C6C235662}"/>
              </a:ext>
            </a:extLst>
          </p:cNvPr>
          <p:cNvSpPr txBox="1"/>
          <p:nvPr/>
        </p:nvSpPr>
        <p:spPr>
          <a:xfrm>
            <a:off x="6883796" y="489542"/>
            <a:ext cx="1900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Activation Function</a:t>
            </a:r>
            <a:endParaRPr lang="ko-KR" altLang="en-US" sz="1600" dirty="0">
              <a:solidFill>
                <a:srgbClr val="3333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02D3A1E-935C-425B-986A-3C594680475A}"/>
              </a:ext>
            </a:extLst>
          </p:cNvPr>
          <p:cNvCxnSpPr/>
          <p:nvPr/>
        </p:nvCxnSpPr>
        <p:spPr>
          <a:xfrm>
            <a:off x="7083385" y="786670"/>
            <a:ext cx="0" cy="252000"/>
          </a:xfrm>
          <a:prstGeom prst="line">
            <a:avLst/>
          </a:prstGeom>
          <a:ln w="127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4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0AADE-CE92-4BFC-87AE-BE336BC1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</a:t>
            </a:r>
            <a:r>
              <a:rPr lang="en-US" altLang="ko-KR" dirty="0" err="1"/>
              <a:t>ReLU</a:t>
            </a:r>
            <a:r>
              <a:rPr lang="en-US" altLang="ko-KR" dirty="0"/>
              <a:t> (Rectified Linear Unit)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8CE5F-1A5F-4A43-8054-E56D0A42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124</a:t>
            </a:fld>
            <a:endParaRPr lang="en-US"/>
          </a:p>
        </p:txBody>
      </p:sp>
      <p:pic>
        <p:nvPicPr>
          <p:cNvPr id="1026" name="Picture 2" descr="ReLU에 대한 이미지 검색결과">
            <a:extLst>
              <a:ext uri="{FF2B5EF4-FFF2-40B4-BE49-F238E27FC236}">
                <a16:creationId xmlns:a16="http://schemas.microsoft.com/office/drawing/2014/main" id="{C5701001-94D6-4481-958E-89211472FF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15" y="643188"/>
            <a:ext cx="5333333" cy="40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5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D1702-6525-4EE3-B4ED-55E0F8CF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</a:t>
            </a:r>
            <a:r>
              <a:rPr lang="en-US" altLang="ko-KR" dirty="0" err="1"/>
              <a:t>ReLU</a:t>
            </a:r>
            <a:r>
              <a:rPr lang="en-US" altLang="ko-KR" dirty="0"/>
              <a:t> (Rectified Linear Unit)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D178C-60E7-48A3-8017-ADA3370A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Cost Function of </a:t>
            </a:r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6A3CF3-0ED9-4E69-AD3F-4FD53C84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125</a:t>
            </a:fld>
            <a:endParaRPr lang="en-US"/>
          </a:p>
        </p:txBody>
      </p:sp>
      <p:pic>
        <p:nvPicPr>
          <p:cNvPr id="3074" name="Picture 2" descr="ReLU cost function에 대한 이미지 검색결과">
            <a:extLst>
              <a:ext uri="{FF2B5EF4-FFF2-40B4-BE49-F238E27FC236}">
                <a16:creationId xmlns:a16="http://schemas.microsoft.com/office/drawing/2014/main" id="{36C40B24-86B5-48C9-AAA8-346611A7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84" y="1198445"/>
            <a:ext cx="4957928" cy="288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37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0A483-D67D-45CB-A6AB-50EA6C3F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 for ANN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BF0B0-E1D0-4ECC-BC55-BBE7B2A98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" y="525043"/>
            <a:ext cx="8996516" cy="4235736"/>
          </a:xfrm>
        </p:spPr>
        <p:txBody>
          <a:bodyPr/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AC15E3-D9FA-4A00-A523-A018DDF1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126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17CE27-47DD-4ECA-A698-7ABC986D612A}"/>
              </a:ext>
            </a:extLst>
          </p:cNvPr>
          <p:cNvSpPr/>
          <p:nvPr/>
        </p:nvSpPr>
        <p:spPr>
          <a:xfrm>
            <a:off x="295422" y="961816"/>
            <a:ext cx="8760087" cy="3698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tf.placeholder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(tf.float32, [</a:t>
            </a:r>
            <a:r>
              <a:rPr lang="en-US" altLang="ko-KR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Y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tf.placeholder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(tf.float32, [</a:t>
            </a:r>
            <a:r>
              <a:rPr lang="en-US" altLang="ko-KR" sz="1200" b="1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defTabSz="914377">
              <a:buClr>
                <a:prstClr val="black"/>
              </a:buClr>
            </a:pPr>
            <a:endParaRPr lang="en-US" altLang="ko-KR" sz="1200" dirty="0">
              <a:solidFill>
                <a:prstClr val="black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weights &amp; bias for </a:t>
            </a:r>
            <a:r>
              <a:rPr lang="en-US" altLang="ko-KR" sz="1200" i="1" dirty="0" err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-US" altLang="ko-KR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layers</a:t>
            </a: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W1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b1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L1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tf.matmul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(X, W1) + b1)</a:t>
            </a:r>
          </a:p>
          <a:p>
            <a:pPr defTabSz="914377">
              <a:buClr>
                <a:prstClr val="black"/>
              </a:buClr>
            </a:pPr>
            <a:endParaRPr lang="en-US" altLang="ko-KR" sz="1200" dirty="0">
              <a:solidFill>
                <a:prstClr val="black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W2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b2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L2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tf.matmul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(L1, W2) + b2)</a:t>
            </a:r>
          </a:p>
          <a:p>
            <a:pPr defTabSz="914377">
              <a:buClr>
                <a:prstClr val="black"/>
              </a:buClr>
            </a:pPr>
            <a:endParaRPr lang="en-US" altLang="ko-KR" sz="1200" dirty="0">
              <a:solidFill>
                <a:prstClr val="black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W3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b3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tf.Variable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altLang="ko-KR" sz="12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model_LC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tf.matmul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(L2, W3) + b3</a:t>
            </a:r>
          </a:p>
          <a:p>
            <a:pPr defTabSz="914377">
              <a:buClr>
                <a:prstClr val="black"/>
              </a:buClr>
            </a:pPr>
            <a:endParaRPr lang="en-US" altLang="ko-KR" sz="1200" dirty="0">
              <a:solidFill>
                <a:prstClr val="black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i="1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cost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tf.reduce_mean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(tf.nn.softmax_cross_entropy_with_logits_v2(</a:t>
            </a:r>
            <a:r>
              <a:rPr lang="en-US" altLang="ko-KR" sz="1200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model_LC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altLang="ko-KR" sz="1200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defTabSz="914377">
              <a:buClr>
                <a:prstClr val="black"/>
              </a:buClr>
              <a:buSzPct val="91666"/>
            </a:pP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optimizer = </a:t>
            </a:r>
            <a:r>
              <a:rPr lang="en-US" altLang="ko-KR" sz="1200" dirty="0" err="1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tf.train.AdamOptimizer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altLang="ko-KR" sz="1200" dirty="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altLang="ko-KR" sz="1200" dirty="0">
                <a:solidFill>
                  <a:prstClr val="black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lang="en-US" altLang="ko-KR" sz="1100" i="1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6141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39C31-6396-4096-9620-54F9BBF0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ANN: Deep Learning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4EE85-53D8-4533-92D0-5D537025B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deeper was not better?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73417-2862-4E47-B4F9-30A14827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127</a:t>
            </a:fld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A0B41B-B553-4D4D-BA02-C564B4AA0CDF}"/>
              </a:ext>
            </a:extLst>
          </p:cNvPr>
          <p:cNvSpPr/>
          <p:nvPr/>
        </p:nvSpPr>
        <p:spPr>
          <a:xfrm>
            <a:off x="467670" y="907422"/>
            <a:ext cx="3985667" cy="1857882"/>
          </a:xfrm>
          <a:prstGeom prst="rect">
            <a:avLst/>
          </a:prstGeom>
          <a:solidFill>
            <a:schemeClr val="bg1"/>
          </a:solidFill>
          <a:ln w="19050">
            <a:solidFill>
              <a:srgbClr val="00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3429FE-28A3-4117-A2A9-C7DFD430B1AA}"/>
              </a:ext>
            </a:extLst>
          </p:cNvPr>
          <p:cNvSpPr/>
          <p:nvPr/>
        </p:nvSpPr>
        <p:spPr>
          <a:xfrm>
            <a:off x="467669" y="2853720"/>
            <a:ext cx="3985667" cy="1857882"/>
          </a:xfrm>
          <a:prstGeom prst="rect">
            <a:avLst/>
          </a:prstGeom>
          <a:solidFill>
            <a:schemeClr val="bg1"/>
          </a:solidFill>
          <a:ln w="19050">
            <a:solidFill>
              <a:srgbClr val="00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EF10E3-E9AF-43F1-AA2A-BE4276B0138F}"/>
              </a:ext>
            </a:extLst>
          </p:cNvPr>
          <p:cNvSpPr/>
          <p:nvPr/>
        </p:nvSpPr>
        <p:spPr>
          <a:xfrm>
            <a:off x="4703459" y="907422"/>
            <a:ext cx="3985667" cy="1857882"/>
          </a:xfrm>
          <a:prstGeom prst="rect">
            <a:avLst/>
          </a:prstGeom>
          <a:solidFill>
            <a:schemeClr val="bg1"/>
          </a:solidFill>
          <a:ln w="19050">
            <a:solidFill>
              <a:srgbClr val="00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541994-B097-4B0D-95EE-A8B1697F2B35}"/>
              </a:ext>
            </a:extLst>
          </p:cNvPr>
          <p:cNvSpPr/>
          <p:nvPr/>
        </p:nvSpPr>
        <p:spPr>
          <a:xfrm>
            <a:off x="4703458" y="2853720"/>
            <a:ext cx="3985667" cy="1857882"/>
          </a:xfrm>
          <a:prstGeom prst="rect">
            <a:avLst/>
          </a:prstGeom>
          <a:solidFill>
            <a:schemeClr val="bg1"/>
          </a:solidFill>
          <a:ln w="19050">
            <a:solidFill>
              <a:srgbClr val="00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AFA9D1-904C-4F60-AAAB-607CD06B4EED}"/>
              </a:ext>
            </a:extLst>
          </p:cNvPr>
          <p:cNvSpPr/>
          <p:nvPr/>
        </p:nvSpPr>
        <p:spPr>
          <a:xfrm>
            <a:off x="474752" y="907423"/>
            <a:ext cx="2926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</a:t>
            </a:r>
            <a:r>
              <a:rPr lang="en-US" altLang="ko-KR" sz="1200" b="1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labeled datasets </a:t>
            </a:r>
            <a:r>
              <a:rPr lang="en-US" altLang="ko-KR" sz="120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were </a:t>
            </a:r>
            <a:r>
              <a:rPr lang="en-US" altLang="ko-KR" sz="1200" b="1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small</a:t>
            </a:r>
            <a:r>
              <a:rPr lang="en-US" altLang="ko-KR" sz="120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FD9389-C5E4-4713-A18E-B295ACDBC0CD}"/>
              </a:ext>
            </a:extLst>
          </p:cNvPr>
          <p:cNvSpPr/>
          <p:nvPr/>
        </p:nvSpPr>
        <p:spPr>
          <a:xfrm>
            <a:off x="4716254" y="907423"/>
            <a:ext cx="3584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</a:t>
            </a:r>
            <a:r>
              <a:rPr lang="en-US" altLang="ko-KR" sz="1200" b="1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computers </a:t>
            </a:r>
            <a:r>
              <a:rPr lang="en-US" altLang="ko-KR" sz="120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were millions of times </a:t>
            </a:r>
            <a:r>
              <a:rPr lang="en-US" altLang="ko-KR" sz="1200" b="1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slow</a:t>
            </a:r>
            <a:r>
              <a:rPr lang="en-US" altLang="ko-KR" sz="120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5FA6A4-E12C-43AD-85D4-8782DAFAD9A4}"/>
              </a:ext>
            </a:extLst>
          </p:cNvPr>
          <p:cNvSpPr/>
          <p:nvPr/>
        </p:nvSpPr>
        <p:spPr>
          <a:xfrm>
            <a:off x="467669" y="2853721"/>
            <a:ext cx="32903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</a:t>
            </a:r>
            <a:r>
              <a:rPr lang="en-US" altLang="ko-KR" sz="1200" b="1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initialized</a:t>
            </a:r>
            <a:r>
              <a:rPr lang="en-US" altLang="ko-KR" sz="120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weights </a:t>
            </a:r>
            <a:r>
              <a:rPr lang="en-US" altLang="ko-KR" sz="1200" b="1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 stupid way.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0886C9-B6EA-4C0F-A86A-D853CB6E627F}"/>
              </a:ext>
            </a:extLst>
          </p:cNvPr>
          <p:cNvSpPr/>
          <p:nvPr/>
        </p:nvSpPr>
        <p:spPr>
          <a:xfrm>
            <a:off x="4703458" y="2853721"/>
            <a:ext cx="3247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used the </a:t>
            </a:r>
            <a:r>
              <a:rPr lang="en-US" altLang="ko-KR" sz="1200" b="1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wrong type of non-linearity </a:t>
            </a:r>
            <a:br>
              <a:rPr lang="en-US" altLang="ko-KR" sz="1200" b="1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1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(activation function).</a:t>
            </a:r>
          </a:p>
        </p:txBody>
      </p:sp>
      <p:pic>
        <p:nvPicPr>
          <p:cNvPr id="1026" name="Picture 2" descr="big data: imagenet에 대한 이미지 검색결과">
            <a:extLst>
              <a:ext uri="{FF2B5EF4-FFF2-40B4-BE49-F238E27FC236}">
                <a16:creationId xmlns:a16="http://schemas.microsoft.com/office/drawing/2014/main" id="{A81E4D0C-6A8B-4196-AF99-4C926377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15" y="1184422"/>
            <a:ext cx="2032089" cy="152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A9164E-0775-4594-845F-B115F97B63AC}"/>
              </a:ext>
            </a:extLst>
          </p:cNvPr>
          <p:cNvSpPr/>
          <p:nvPr/>
        </p:nvSpPr>
        <p:spPr>
          <a:xfrm>
            <a:off x="2538650" y="2477290"/>
            <a:ext cx="862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Big-Data</a:t>
            </a:r>
            <a:endParaRPr lang="ko-KR" altLang="en-US" sz="1200" dirty="0"/>
          </a:p>
        </p:txBody>
      </p:sp>
      <p:pic>
        <p:nvPicPr>
          <p:cNvPr id="21" name="Picture 2" descr="관련 이미지">
            <a:extLst>
              <a:ext uri="{FF2B5EF4-FFF2-40B4-BE49-F238E27FC236}">
                <a16:creationId xmlns:a16="http://schemas.microsoft.com/office/drawing/2014/main" id="{EA7EF7CA-4850-4F76-81E3-0209A0C52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1" y="1393294"/>
            <a:ext cx="930080" cy="115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gigaom.com/wp-content/uploads/sites/1/2010/11/tesla1.jpg?w=300">
            <a:extLst>
              <a:ext uri="{FF2B5EF4-FFF2-40B4-BE49-F238E27FC236}">
                <a16:creationId xmlns:a16="http://schemas.microsoft.com/office/drawing/2014/main" id="{5A3CD220-85A6-45AD-A89A-685C8853DE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8" name="Picture 6" descr="gpu에 대한 이미지 검색결과">
            <a:extLst>
              <a:ext uri="{FF2B5EF4-FFF2-40B4-BE49-F238E27FC236}">
                <a16:creationId xmlns:a16="http://schemas.microsoft.com/office/drawing/2014/main" id="{24B61892-4D38-4FF5-8741-9ABC49A2E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56" y="1498201"/>
            <a:ext cx="1516741" cy="114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676DE9-A15F-4BF5-AA5C-ED435DCA07E5}"/>
              </a:ext>
            </a:extLst>
          </p:cNvPr>
          <p:cNvSpPr/>
          <p:nvPr/>
        </p:nvSpPr>
        <p:spPr>
          <a:xfrm>
            <a:off x="6866156" y="2466338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GPU</a:t>
            </a:r>
            <a:endParaRPr lang="ko-KR" altLang="en-US" sz="1200" dirty="0"/>
          </a:p>
        </p:txBody>
      </p:sp>
      <p:pic>
        <p:nvPicPr>
          <p:cNvPr id="22" name="Picture 2" descr="관련 이미지">
            <a:extLst>
              <a:ext uri="{FF2B5EF4-FFF2-40B4-BE49-F238E27FC236}">
                <a16:creationId xmlns:a16="http://schemas.microsoft.com/office/drawing/2014/main" id="{BBB1F4F2-D08D-4376-BDC8-92818557F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92" y="1393293"/>
            <a:ext cx="930080" cy="115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CA3BDBF-6614-4B83-8E68-963AE1141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929" y="3413295"/>
            <a:ext cx="1537221" cy="123472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5732F9-B484-405E-B859-82F42493D632}"/>
              </a:ext>
            </a:extLst>
          </p:cNvPr>
          <p:cNvSpPr/>
          <p:nvPr/>
        </p:nvSpPr>
        <p:spPr>
          <a:xfrm>
            <a:off x="4750813" y="4209569"/>
            <a:ext cx="2347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</a:t>
            </a:r>
            <a:r>
              <a:rPr lang="en-US" altLang="ko-KR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ReLU</a:t>
            </a:r>
            <a: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solving</a:t>
            </a:r>
            <a:b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Gradient Vanishing Problem</a:t>
            </a:r>
            <a:endParaRPr lang="ko-KR" altLang="en-US" sz="1200" dirty="0"/>
          </a:p>
        </p:txBody>
      </p:sp>
      <p:pic>
        <p:nvPicPr>
          <p:cNvPr id="25" name="Picture 2" descr="관련 이미지">
            <a:extLst>
              <a:ext uri="{FF2B5EF4-FFF2-40B4-BE49-F238E27FC236}">
                <a16:creationId xmlns:a16="http://schemas.microsoft.com/office/drawing/2014/main" id="{460DF00F-285F-4F6C-9CAD-D607B9800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09" y="3281001"/>
            <a:ext cx="930080" cy="115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CFF5D3-EA24-4492-B143-DFA395658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213" y="3639482"/>
            <a:ext cx="1336028" cy="101412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AD36E4-EC2C-431A-85DA-000A212C1371}"/>
              </a:ext>
            </a:extLst>
          </p:cNvPr>
          <p:cNvSpPr/>
          <p:nvPr/>
        </p:nvSpPr>
        <p:spPr>
          <a:xfrm>
            <a:off x="1230614" y="3758617"/>
            <a:ext cx="18790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Normalized Initiation</a:t>
            </a:r>
            <a:endParaRPr lang="ko-KR" altLang="en-US" sz="1200" dirty="0"/>
          </a:p>
        </p:txBody>
      </p:sp>
      <p:pic>
        <p:nvPicPr>
          <p:cNvPr id="28" name="Picture 2" descr="관련 이미지">
            <a:extLst>
              <a:ext uri="{FF2B5EF4-FFF2-40B4-BE49-F238E27FC236}">
                <a16:creationId xmlns:a16="http://schemas.microsoft.com/office/drawing/2014/main" id="{7FAC1353-8923-4E8D-AC2A-A3758FE7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1" y="3289518"/>
            <a:ext cx="930080" cy="115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F2CEC2-23C7-4910-9767-D959394C8469}"/>
              </a:ext>
            </a:extLst>
          </p:cNvPr>
          <p:cNvSpPr/>
          <p:nvPr/>
        </p:nvSpPr>
        <p:spPr>
          <a:xfrm>
            <a:off x="1533583" y="4084476"/>
            <a:ext cx="1576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Initiation by</a:t>
            </a:r>
            <a:b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Pre-trained Model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876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Artificial Neural Networks (ANN)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ANN Implementation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</a:t>
            </a:r>
            <a:r>
              <a: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611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u="sng" dirty="0"/>
              <a:t>MLP for MNIST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Multi-Layer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</a:p>
          <a:p>
            <a:pPr lvl="1"/>
            <a:r>
              <a:rPr lang="en-US" altLang="ko-KR" dirty="0"/>
              <a:t>MLP for MNIST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5A273-B194-4DBB-BFA3-15E32558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Python/TensorFlow/</a:t>
            </a:r>
            <a:r>
              <a:rPr lang="en-US" altLang="ko-KR" dirty="0" err="1"/>
              <a:t>Keras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4A2CB-4345-432F-8405-2C27C97D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Installation Procedure</a:t>
            </a:r>
          </a:p>
          <a:p>
            <a:pPr lvl="1"/>
            <a:r>
              <a:rPr lang="en-US" altLang="ko-KR" dirty="0"/>
              <a:t>[1] </a:t>
            </a:r>
            <a:r>
              <a:rPr lang="en-US" altLang="ko-KR" dirty="0" err="1"/>
              <a:t>Conda</a:t>
            </a:r>
            <a:r>
              <a:rPr lang="en-US" altLang="ko-KR" dirty="0"/>
              <a:t> Environment Setup</a:t>
            </a:r>
          </a:p>
          <a:p>
            <a:pPr lvl="1"/>
            <a:r>
              <a:rPr lang="en-US" altLang="ko-KR" b="1" dirty="0"/>
              <a:t>[2] TensorFlow Installation</a:t>
            </a:r>
          </a:p>
          <a:p>
            <a:pPr lvl="2"/>
            <a:r>
              <a:rPr lang="en-US" altLang="ko-KR" b="1" dirty="0">
                <a:highlight>
                  <a:srgbClr val="FFFF00"/>
                </a:highlight>
              </a:rPr>
              <a:t>&gt; </a:t>
            </a:r>
            <a:r>
              <a:rPr lang="en-US" altLang="ko-KR" b="1" dirty="0" err="1">
                <a:highlight>
                  <a:srgbClr val="FFFF00"/>
                </a:highlight>
              </a:rPr>
              <a:t>conda</a:t>
            </a:r>
            <a:r>
              <a:rPr lang="en-US" altLang="ko-KR" b="1" dirty="0">
                <a:highlight>
                  <a:srgbClr val="FFFF00"/>
                </a:highlight>
              </a:rPr>
              <a:t> create –n </a:t>
            </a:r>
            <a:r>
              <a:rPr lang="en-US" altLang="ko-KR" b="1" dirty="0" err="1">
                <a:highlight>
                  <a:srgbClr val="FFFF00"/>
                </a:highlight>
              </a:rPr>
              <a:t>tensorflow</a:t>
            </a:r>
            <a:r>
              <a:rPr lang="en-US" altLang="ko-KR" b="1" dirty="0">
                <a:highlight>
                  <a:srgbClr val="FFFF00"/>
                </a:highlight>
              </a:rPr>
              <a:t> python=3.5</a:t>
            </a:r>
          </a:p>
          <a:p>
            <a:pPr lvl="2"/>
            <a:r>
              <a:rPr lang="en-US" altLang="ko-KR" dirty="0"/>
              <a:t>Proceed([y]/n)? y</a:t>
            </a:r>
          </a:p>
          <a:p>
            <a:pPr lvl="2"/>
            <a:r>
              <a:rPr lang="en-US" altLang="ko-KR" b="1" dirty="0">
                <a:highlight>
                  <a:srgbClr val="FFFF00"/>
                </a:highlight>
              </a:rPr>
              <a:t>&gt; pip install </a:t>
            </a:r>
            <a:r>
              <a:rPr lang="en-US" altLang="ko-KR" b="1" dirty="0" err="1">
                <a:highlight>
                  <a:srgbClr val="FFFF00"/>
                </a:highlight>
              </a:rPr>
              <a:t>tensorflow</a:t>
            </a:r>
            <a:endParaRPr lang="en-US" altLang="ko-KR" b="1" dirty="0">
              <a:highlight>
                <a:srgbClr val="FFFF00"/>
              </a:highlight>
            </a:endParaRPr>
          </a:p>
          <a:p>
            <a:pPr lvl="2"/>
            <a:r>
              <a:rPr lang="en-US" altLang="ko-KR" b="1" dirty="0">
                <a:highlight>
                  <a:srgbClr val="FFFF00"/>
                </a:highlight>
              </a:rPr>
              <a:t>&gt; pip install </a:t>
            </a:r>
            <a:r>
              <a:rPr lang="en-US" altLang="ko-KR" b="1" dirty="0" err="1">
                <a:highlight>
                  <a:srgbClr val="FFFF00"/>
                </a:highlight>
              </a:rPr>
              <a:t>keras</a:t>
            </a:r>
            <a:endParaRPr lang="en-US" altLang="ko-KR" b="1" dirty="0">
              <a:highlight>
                <a:srgbClr val="FFFF00"/>
              </a:highlight>
            </a:endParaRPr>
          </a:p>
          <a:p>
            <a:pPr lvl="2"/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A0852-1D9C-40F9-A59D-A0B55BAF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1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0E354-9876-4E02-9B95-9EC4C9CD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TensorFlow: Source Code Review (MNIST Data Set Classification)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1E73C-923A-4FA3-8192-BA6E692F0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MNIST Data Set</a:t>
            </a:r>
            <a:endParaRPr lang="ko-KR" altLang="en-US" dirty="0"/>
          </a:p>
          <a:p>
            <a:pPr lvl="1"/>
            <a:r>
              <a:rPr lang="en-US" altLang="ko-KR" dirty="0"/>
              <a:t>Hand written images and their labels</a:t>
            </a:r>
          </a:p>
          <a:p>
            <a:pPr lvl="2"/>
            <a:r>
              <a:rPr lang="en-US" altLang="ko-KR" dirty="0"/>
              <a:t>For training: 55,000</a:t>
            </a:r>
          </a:p>
          <a:p>
            <a:pPr lvl="2"/>
            <a:r>
              <a:rPr lang="en-US" altLang="ko-KR" dirty="0"/>
              <a:t>For testing: 5,000</a:t>
            </a:r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Image: 28-by-28 (pixels)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F36931-B586-42E9-B3C0-3D92D415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/>
            <a:fld id="{5E76BB3F-EC35-4905-A5EC-4D78F0DCE77F}" type="slidenum">
              <a:rPr lang="en-US">
                <a:solidFill>
                  <a:srgbClr val="4472C4">
                    <a:lumMod val="20000"/>
                    <a:lumOff val="80000"/>
                  </a:srgbClr>
                </a:solidFill>
              </a:rPr>
              <a:pPr defTabSz="685783"/>
              <a:t>130</a:t>
            </a:fld>
            <a:endParaRPr lang="en-US">
              <a:solidFill>
                <a:srgbClr val="4472C4">
                  <a:lumMod val="20000"/>
                  <a:lumOff val="80000"/>
                </a:srgbClr>
              </a:solidFill>
            </a:endParaRPr>
          </a:p>
        </p:txBody>
      </p:sp>
      <p:pic>
        <p:nvPicPr>
          <p:cNvPr id="5" name="Picture 2" descr="https://tensorflowkorea.gitbooks.io/tensorflow-kr/content/g3doc/images/MNIST.png">
            <a:extLst>
              <a:ext uri="{FF2B5EF4-FFF2-40B4-BE49-F238E27FC236}">
                <a16:creationId xmlns:a16="http://schemas.microsoft.com/office/drawing/2014/main" id="{5D8B6AC1-2A4E-4DE3-A712-D4C1441E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66" y="1693657"/>
            <a:ext cx="2961712" cy="74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31FD689-D882-4FAB-BB18-D35F8BBFED0E}"/>
              </a:ext>
            </a:extLst>
          </p:cNvPr>
          <p:cNvSpPr/>
          <p:nvPr/>
        </p:nvSpPr>
        <p:spPr>
          <a:xfrm>
            <a:off x="6357846" y="1510231"/>
            <a:ext cx="2433910" cy="12331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783"/>
            <a:endParaRPr lang="en-US" altLang="ko-KR" sz="16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defTabSz="685783"/>
            <a:endParaRPr lang="en-US" altLang="ko-KR" sz="16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defTabSz="685783"/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[0,0,0,0,0,1,0,0,0,0] 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  ‘5’</a:t>
            </a:r>
          </a:p>
          <a:p>
            <a:pPr defTabSz="685783"/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[1,0,0,0,0,0,0,0,0,0] 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  ‘0’</a:t>
            </a:r>
          </a:p>
          <a:p>
            <a:pPr defTabSz="685783"/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[0,0,0,0,1,0,0,0,0,0] 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  ‘4’</a:t>
            </a:r>
          </a:p>
          <a:p>
            <a:pPr defTabSz="685783"/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[0,1,0,0,0,0,0,0,0,0] 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  ‘1’</a:t>
            </a:r>
          </a:p>
          <a:p>
            <a:pPr defTabSz="685783"/>
            <a:endParaRPr lang="ko-KR" altLang="en-US" sz="16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algn="ctr" defTabSz="685783"/>
            <a:endParaRPr lang="ko-KR" altLang="en-US" sz="16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4134D0E-C17A-4181-BB25-127C7BC26DB6}"/>
              </a:ext>
            </a:extLst>
          </p:cNvPr>
          <p:cNvSpPr/>
          <p:nvPr/>
        </p:nvSpPr>
        <p:spPr>
          <a:xfrm>
            <a:off x="4609721" y="1761740"/>
            <a:ext cx="1459006" cy="59839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/>
            <a:endParaRPr lang="ko-KR" altLang="en-US" sz="1013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8" name="Picture 2" descr="https://tensorflowkorea.gitbooks.io/tensorflow-kr/content/g3doc/images/MNIST-Matrix.png">
            <a:extLst>
              <a:ext uri="{FF2B5EF4-FFF2-40B4-BE49-F238E27FC236}">
                <a16:creationId xmlns:a16="http://schemas.microsoft.com/office/drawing/2014/main" id="{B433A965-1950-42F2-8480-AE134901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6" y="2935182"/>
            <a:ext cx="4422727" cy="17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tensorflowkorea.gitbooks.io/tensorflow-kr/content/g3doc/images/mnist-train-xs.png">
            <a:extLst>
              <a:ext uri="{FF2B5EF4-FFF2-40B4-BE49-F238E27FC236}">
                <a16:creationId xmlns:a16="http://schemas.microsoft.com/office/drawing/2014/main" id="{5F996006-2A9D-49C0-A89E-3722AF39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35" y="2865793"/>
            <a:ext cx="4004319" cy="18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81468-F6D1-4907-8564-64EEC1B5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C7F944-0D71-4327-A0D6-17824CE8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131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347D43D-1918-4A6F-9184-56DDEC8A5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1062746"/>
            <a:ext cx="8996363" cy="31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3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81468-F6D1-4907-8564-64EEC1B5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C7F944-0D71-4327-A0D6-17824CE8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132</a:t>
            </a:fld>
            <a:endParaRPr 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4E4D91C-7D39-4D7A-9C4F-51DF23D44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244" y="525463"/>
            <a:ext cx="8173675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81468-F6D1-4907-8564-64EEC1B5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C7F944-0D71-4327-A0D6-17824CE8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133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45FE45-9B73-4DE1-8778-E80654F39C5F}"/>
              </a:ext>
            </a:extLst>
          </p:cNvPr>
          <p:cNvSpPr/>
          <p:nvPr/>
        </p:nvSpPr>
        <p:spPr>
          <a:xfrm>
            <a:off x="1716258" y="3706449"/>
            <a:ext cx="7275342" cy="9640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48:</a:t>
            </a:r>
          </a:p>
          <a:p>
            <a:pPr marL="628650" lvl="1" indent="-285750" latinLnBrk="1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batch_train_images</a:t>
            </a:r>
            <a:r>
              <a:rPr lang="en-US" altLang="ko-KR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altLang="ko-KR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matrix for </a:t>
            </a:r>
            <a:r>
              <a:rPr lang="en-US" altLang="ko-KR" sz="11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mnist.</a:t>
            </a:r>
            <a:r>
              <a:rPr lang="en-US" altLang="ko-KR" sz="11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r>
              <a:rPr lang="en-US" altLang="ko-KR" sz="11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.next_batch</a:t>
            </a:r>
            <a:r>
              <a:rPr lang="en-US" altLang="ko-KR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ko-KR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ko-KR" sz="11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batch_size</a:t>
            </a:r>
            <a:r>
              <a:rPr lang="en-US" altLang="ko-KR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)-by-(784) </a:t>
            </a:r>
            <a:r>
              <a:rPr lang="en-US" altLang="ko-KR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100" b="1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image data</a:t>
            </a:r>
            <a:endParaRPr lang="en-US" altLang="ko-KR" sz="1100" b="1" i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285750" latinLnBrk="1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batch_train_labels</a:t>
            </a:r>
            <a:r>
              <a:rPr lang="en-US" altLang="ko-KR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altLang="ko-KR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matrix for </a:t>
            </a:r>
            <a:r>
              <a:rPr lang="en-US" altLang="ko-KR" sz="11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mnist.</a:t>
            </a:r>
            <a:r>
              <a:rPr lang="en-US" altLang="ko-KR" sz="11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r>
              <a:rPr lang="en-US" altLang="ko-KR" sz="11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.next_batch</a:t>
            </a:r>
            <a:r>
              <a:rPr lang="en-US" altLang="ko-KR" sz="1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ko-KR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ko-KR" sz="11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batch_size</a:t>
            </a:r>
            <a:r>
              <a:rPr lang="en-US" altLang="ko-KR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)-by-(10) </a:t>
            </a:r>
            <a:r>
              <a:rPr lang="en-US" altLang="ko-KR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100" b="1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image labels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54:</a:t>
            </a:r>
          </a:p>
          <a:p>
            <a:pPr marL="628650" lvl="1" indent="-285750" latinLnBrk="1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</a:t>
            </a:r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mnist.</a:t>
            </a:r>
            <a:r>
              <a:rPr lang="en-US" altLang="ko-KR" sz="1200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</a:t>
            </a:r>
            <a:r>
              <a:rPr lang="en-US" altLang="ko-KR" sz="1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.images</a:t>
            </a:r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en-US" altLang="ko-KR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mnist.</a:t>
            </a:r>
            <a:r>
              <a:rPr lang="en-US" altLang="ko-KR" sz="1200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</a:t>
            </a:r>
            <a:r>
              <a:rPr lang="en-US" altLang="ko-KR" sz="1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.labels</a:t>
            </a:r>
            <a:endParaRPr lang="en-US" altLang="ko-KR" sz="1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412C424-EDC0-4013-B94D-466FD416D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515121"/>
            <a:ext cx="8996363" cy="31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0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8BF13-D2B9-4C42-BCFA-A9FE724F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21B31C-AC1F-428B-AA93-E815AFDA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134</a:t>
            </a:fld>
            <a:endParaRPr lang="en-US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C05BD14A-5FDB-4CAB-9A48-1F318B072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510" y="1400331"/>
            <a:ext cx="3257143" cy="2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MLP for MNIST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u="sng" dirty="0"/>
              <a:t>Multi-Layer</a:t>
            </a:r>
            <a:r>
              <a:rPr lang="ko-KR" altLang="en-US" u="sng" dirty="0"/>
              <a:t> </a:t>
            </a:r>
            <a:r>
              <a:rPr lang="en-US" altLang="ko-KR" u="sng" dirty="0"/>
              <a:t>Design</a:t>
            </a:r>
          </a:p>
          <a:p>
            <a:pPr lvl="1"/>
            <a:r>
              <a:rPr lang="en-US" altLang="ko-KR" dirty="0"/>
              <a:t>MLP for MNIST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9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AA2EE-32CA-472C-B86F-EDBC0322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DB6E41-E19A-495E-9543-4D582946D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1351844"/>
            <a:ext cx="8996363" cy="258268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F1FC3E-B205-4264-8BFB-731E8491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0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6804-0C07-47B2-813A-48420BF0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E4D72B1-A9A7-4015-9E43-E30E68779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182" y="525463"/>
            <a:ext cx="4923798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C78E44-B8FB-47EC-9DA9-38222D53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MLP for MNIST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Multi-Layer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</a:p>
          <a:p>
            <a:pPr lvl="1"/>
            <a:r>
              <a:rPr lang="en-US" altLang="ko-KR" u="sng" dirty="0"/>
              <a:t>MLP for MNIST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4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139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4A6DDE3-9105-4A89-923D-6BC525DA9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20657"/>
            <a:ext cx="8996363" cy="40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Introduction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Python/TensorFlow Examples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AI, Machine Learning, and Deep Learning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Python/TensorFlow/</a:t>
            </a:r>
            <a:r>
              <a:rPr lang="en-US" altLang="ko-KR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Keras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Installation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Python/TensorFlow Examples</a:t>
            </a:r>
          </a:p>
        </p:txBody>
      </p:sp>
    </p:spTree>
    <p:extLst>
      <p:ext uri="{BB962C8B-B14F-4D97-AF65-F5344CB8AC3E}">
        <p14:creationId xmlns:p14="http://schemas.microsoft.com/office/powerpoint/2010/main" val="34521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140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4A6DDE3-9105-4A89-923D-6BC525DA9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20657"/>
            <a:ext cx="8996363" cy="40450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9A9619-9701-4A1B-92FE-E21A92647717}"/>
              </a:ext>
            </a:extLst>
          </p:cNvPr>
          <p:cNvSpPr/>
          <p:nvPr/>
        </p:nvSpPr>
        <p:spPr>
          <a:xfrm>
            <a:off x="53144" y="2411828"/>
            <a:ext cx="7888067" cy="114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11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141</a:t>
            </a:fld>
            <a:endParaRPr 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BD5D069-3075-40D3-8565-495E0589F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487" y="525463"/>
            <a:ext cx="6315188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8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Convolutional Neural Networks (CNN)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Prof. Joongheon Kim</a:t>
            </a:r>
            <a:br>
              <a:rPr lang="en-US" altLang="ko-KR" b="1" dirty="0"/>
            </a:br>
            <a:r>
              <a:rPr lang="en-US" altLang="ko-KR" dirty="0"/>
              <a:t>School of Computer Science and Engineering, Chung-Ang University, Seoul, Korea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https://sites.google.com/site/joongheonkim/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joongheon@gmail.com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0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Convolutional Neural Networks (CNN)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CNN Theory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CNN</a:t>
            </a:r>
            <a:r>
              <a:rPr lang="ko-KR" altLang="en-US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CNN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14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6BEB9-6A80-4063-A049-74CBD972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Convolution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370036-FB6D-4E48-98EE-E1A5AB62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144</a:t>
            </a:fld>
            <a:endParaRPr lang="en-US"/>
          </a:p>
        </p:txBody>
      </p:sp>
      <p:pic>
        <p:nvPicPr>
          <p:cNvPr id="8194" name="Picture 2" descr="http://cs231n.github.io/assets/cnn/convnet.jpeg">
            <a:extLst>
              <a:ext uri="{FF2B5EF4-FFF2-40B4-BE49-F238E27FC236}">
                <a16:creationId xmlns:a16="http://schemas.microsoft.com/office/drawing/2014/main" id="{9EEADAD9-70A7-4291-90EC-9013493C24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7" y="525463"/>
            <a:ext cx="8844408" cy="42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4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A9C36-8FD2-4CCE-AD8F-608FB4AF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Convolution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5C1908-47F0-49EF-9C89-1347935F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145</a:t>
            </a:fld>
            <a:endParaRPr 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AEFCE1B-54CD-4827-BE45-8D4E84772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2720" y="525043"/>
            <a:ext cx="5102286" cy="4235736"/>
          </a:xfrm>
        </p:spPr>
        <p:txBody>
          <a:bodyPr/>
          <a:lstStyle/>
          <a:p>
            <a:r>
              <a:rPr lang="en-US" altLang="ko-KR" dirty="0"/>
              <a:t>Extracting </a:t>
            </a:r>
            <a:r>
              <a:rPr lang="en-US" altLang="ko-KR" b="1" dirty="0"/>
              <a:t>one point</a:t>
            </a:r>
            <a:r>
              <a:rPr lang="en-US" altLang="ko-KR" dirty="0"/>
              <a:t> with a filter</a:t>
            </a:r>
          </a:p>
          <a:p>
            <a:pPr lvl="1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6DC193-A213-4190-9897-B677E3E3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9" y="614015"/>
            <a:ext cx="3133725" cy="326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2355019-896D-4D80-B513-69EB0FB44B95}"/>
                  </a:ext>
                </a:extLst>
              </p:cNvPr>
              <p:cNvSpPr/>
              <p:nvPr/>
            </p:nvSpPr>
            <p:spPr>
              <a:xfrm>
                <a:off x="4253653" y="1009228"/>
                <a:ext cx="4653280" cy="5215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2355019-896D-4D80-B513-69EB0FB4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653" y="1009228"/>
                <a:ext cx="4653280" cy="521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6351AF4-6CA3-4C55-A871-A3C08E319C6C}"/>
                  </a:ext>
                </a:extLst>
              </p:cNvPr>
              <p:cNvSpPr/>
              <p:nvPr/>
            </p:nvSpPr>
            <p:spPr>
              <a:xfrm>
                <a:off x="4253653" y="2382137"/>
                <a:ext cx="4653280" cy="5215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6351AF4-6CA3-4C55-A871-A3C08E319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653" y="2382137"/>
                <a:ext cx="4653280" cy="521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D04C436-F1DC-4A34-BE7F-D5E5A1C9009B}"/>
              </a:ext>
            </a:extLst>
          </p:cNvPr>
          <p:cNvSpPr/>
          <p:nvPr/>
        </p:nvSpPr>
        <p:spPr>
          <a:xfrm>
            <a:off x="6343492" y="1650441"/>
            <a:ext cx="473602" cy="59711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A9C36-8FD2-4CCE-AD8F-608FB4AF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Convolution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5C1908-47F0-49EF-9C89-1347935F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146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BB4A44-7444-4F6B-B734-3A33A9D65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834"/>
          <a:stretch/>
        </p:blipFill>
        <p:spPr>
          <a:xfrm>
            <a:off x="1359777" y="1130541"/>
            <a:ext cx="1894781" cy="304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19F349-C89A-4208-9FBA-772514F19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" r="37673"/>
          <a:stretch/>
        </p:blipFill>
        <p:spPr>
          <a:xfrm>
            <a:off x="3586451" y="1101966"/>
            <a:ext cx="2062075" cy="3067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EAAB37-14BC-41E0-9583-9D2EFB2DB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419" y="1130541"/>
            <a:ext cx="17716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95E7-5257-4402-98CB-AD10D368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Convolution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A64A8D-D4A3-44DE-8D1F-87DBCF0C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147</a:t>
            </a:fld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F36E80-F773-4047-AFC1-AD72C9166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5" y="878032"/>
            <a:ext cx="2390775" cy="3114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0AA8B2-9748-47F9-972E-3BC0E0BF3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436" y="878032"/>
            <a:ext cx="25622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92916-D417-4E44-8AB6-654EED57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Convolution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3121FA-F885-4499-9162-EA49FBA8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148</a:t>
            </a:fld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498872-D5EE-4BAC-95A8-9BC12706B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669" y="1076325"/>
            <a:ext cx="50768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8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4A4AF-40F9-4870-B85E-42CE9EB1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Convolution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D885CC-9AFF-4484-BCD3-2AF7C99F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149</a:t>
            </a:fld>
            <a:endParaRPr 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1A01E2DF-CB51-4A59-85F8-39BB8E9B3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"/>
          <a:stretch/>
        </p:blipFill>
        <p:spPr>
          <a:xfrm>
            <a:off x="1160449" y="659320"/>
            <a:ext cx="6823101" cy="39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ntribute.geeksforgeeks.org/wp-content/uploads/graph1.png">
            <a:extLst>
              <a:ext uri="{FF2B5EF4-FFF2-40B4-BE49-F238E27FC236}">
                <a16:creationId xmlns:a16="http://schemas.microsoft.com/office/drawing/2014/main" id="{3F8A946B-E6BB-4E66-B7AB-2F088504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9" y="721472"/>
            <a:ext cx="1896097" cy="166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F2CCAD-63CA-4C85-9270-D8B87024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Python/TensorFlow 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AEC4E-B4F4-44FF-A2D7-7BA8C48B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Quick Start Example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add</a:t>
            </a:r>
            <a:r>
              <a:rPr lang="en-US" altLang="ko-KR" dirty="0"/>
              <a:t> is a node which </a:t>
            </a:r>
            <a:br>
              <a:rPr lang="en-US" altLang="ko-KR" dirty="0"/>
            </a:br>
            <a:r>
              <a:rPr lang="en-US" altLang="ko-KR" dirty="0"/>
              <a:t>represents addition operation</a:t>
            </a:r>
          </a:p>
          <a:p>
            <a:pPr lvl="1"/>
            <a:r>
              <a:rPr lang="en-US" altLang="ko-KR" b="1" dirty="0"/>
              <a:t>a</a:t>
            </a:r>
            <a:r>
              <a:rPr lang="en-US" altLang="ko-KR" dirty="0"/>
              <a:t> and </a:t>
            </a:r>
            <a:r>
              <a:rPr lang="en-US" altLang="ko-KR" b="1" dirty="0"/>
              <a:t>b</a:t>
            </a:r>
            <a:r>
              <a:rPr lang="en-US" altLang="ko-KR" dirty="0"/>
              <a:t>: input tensors</a:t>
            </a:r>
          </a:p>
          <a:p>
            <a:pPr lvl="1"/>
            <a:r>
              <a:rPr lang="en-US" altLang="ko-KR" b="1" dirty="0"/>
              <a:t>c</a:t>
            </a:r>
            <a:r>
              <a:rPr lang="en-US" altLang="ko-KR" dirty="0"/>
              <a:t>: resultant tensor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C8B485-0EE1-4234-BD7B-D6E4262B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38AF2D-8E26-48CB-8FF7-9CC22FECE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0" y="957037"/>
            <a:ext cx="3953427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5F774-0D51-4B9E-9686-BF0A1923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Convolution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CB47A-916F-4597-9A61-24BFF86D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525043"/>
            <a:ext cx="5214046" cy="4235736"/>
          </a:xfrm>
        </p:spPr>
        <p:txBody>
          <a:bodyPr/>
          <a:lstStyle/>
          <a:p>
            <a:r>
              <a:rPr lang="en-US" altLang="ko-KR" dirty="0"/>
              <a:t>Image Size: 7-by-7</a:t>
            </a:r>
          </a:p>
          <a:p>
            <a:r>
              <a:rPr lang="en-US" altLang="ko-KR" dirty="0"/>
              <a:t>Filter Size: 3-by-3</a:t>
            </a:r>
          </a:p>
          <a:p>
            <a:r>
              <a:rPr lang="en-US" altLang="ko-KR" dirty="0"/>
              <a:t>Strides (step-size of filter moving)</a:t>
            </a:r>
          </a:p>
          <a:p>
            <a:pPr lvl="1"/>
            <a:r>
              <a:rPr lang="en-US" altLang="ko-KR" dirty="0"/>
              <a:t>1: 5*5=25</a:t>
            </a:r>
          </a:p>
          <a:p>
            <a:pPr lvl="1"/>
            <a:r>
              <a:rPr lang="en-US" altLang="ko-KR" dirty="0"/>
              <a:t>2: 3*3=9</a:t>
            </a:r>
          </a:p>
          <a:p>
            <a:pPr lvl="1"/>
            <a:r>
              <a:rPr lang="en-US" altLang="ko-KR" dirty="0"/>
              <a:t>…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 Large strides loose information (value degrades).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3C0B-0A68-4A87-91C8-A3B2433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150</a:t>
            </a:fld>
            <a:endParaRPr 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7EC4044-DC95-4EEC-9D12-6564A5E728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5321" y="1451651"/>
          <a:ext cx="2727956" cy="2358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708">
                  <a:extLst>
                    <a:ext uri="{9D8B030D-6E8A-4147-A177-3AD203B41FA5}">
                      <a16:colId xmlns:a16="http://schemas.microsoft.com/office/drawing/2014/main" val="3463280111"/>
                    </a:ext>
                  </a:extLst>
                </a:gridCol>
                <a:gridCol w="389708">
                  <a:extLst>
                    <a:ext uri="{9D8B030D-6E8A-4147-A177-3AD203B41FA5}">
                      <a16:colId xmlns:a16="http://schemas.microsoft.com/office/drawing/2014/main" val="3618540582"/>
                    </a:ext>
                  </a:extLst>
                </a:gridCol>
                <a:gridCol w="389708">
                  <a:extLst>
                    <a:ext uri="{9D8B030D-6E8A-4147-A177-3AD203B41FA5}">
                      <a16:colId xmlns:a16="http://schemas.microsoft.com/office/drawing/2014/main" val="2463635467"/>
                    </a:ext>
                  </a:extLst>
                </a:gridCol>
                <a:gridCol w="389708">
                  <a:extLst>
                    <a:ext uri="{9D8B030D-6E8A-4147-A177-3AD203B41FA5}">
                      <a16:colId xmlns:a16="http://schemas.microsoft.com/office/drawing/2014/main" val="2768112106"/>
                    </a:ext>
                  </a:extLst>
                </a:gridCol>
                <a:gridCol w="389708">
                  <a:extLst>
                    <a:ext uri="{9D8B030D-6E8A-4147-A177-3AD203B41FA5}">
                      <a16:colId xmlns:a16="http://schemas.microsoft.com/office/drawing/2014/main" val="1682402401"/>
                    </a:ext>
                  </a:extLst>
                </a:gridCol>
                <a:gridCol w="389708">
                  <a:extLst>
                    <a:ext uri="{9D8B030D-6E8A-4147-A177-3AD203B41FA5}">
                      <a16:colId xmlns:a16="http://schemas.microsoft.com/office/drawing/2014/main" val="519089305"/>
                    </a:ext>
                  </a:extLst>
                </a:gridCol>
                <a:gridCol w="389708">
                  <a:extLst>
                    <a:ext uri="{9D8B030D-6E8A-4147-A177-3AD203B41FA5}">
                      <a16:colId xmlns:a16="http://schemas.microsoft.com/office/drawing/2014/main" val="938168032"/>
                    </a:ext>
                  </a:extLst>
                </a:gridCol>
              </a:tblGrid>
              <a:tr h="3369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C0C0C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C0C0C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C0C0C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C0C0C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224036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876091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86384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40538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320633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47816"/>
                  </a:ext>
                </a:extLst>
              </a:tr>
              <a:tr h="3369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594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4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5F774-0D51-4B9E-9686-BF0A1923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Convolution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CB47A-916F-4597-9A61-24BFF86D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525043"/>
            <a:ext cx="5214046" cy="4235736"/>
          </a:xfrm>
        </p:spPr>
        <p:txBody>
          <a:bodyPr/>
          <a:lstStyle/>
          <a:p>
            <a:r>
              <a:rPr lang="en-US" altLang="ko-KR" dirty="0"/>
              <a:t>Padding</a:t>
            </a:r>
          </a:p>
          <a:p>
            <a:pPr lvl="1"/>
            <a:r>
              <a:rPr lang="en-US" altLang="ko-KR" dirty="0"/>
              <a:t>Marking for the image areas</a:t>
            </a:r>
          </a:p>
          <a:p>
            <a:pPr lvl="1"/>
            <a:r>
              <a:rPr lang="en-US" altLang="ko-KR" dirty="0"/>
              <a:t>Preventing the case where the sizes of return images becomes smaller.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3C0B-0A68-4A87-91C8-A3B2433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151</a:t>
            </a:fld>
            <a:endParaRPr 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85167EF-43BD-43F9-9363-F575BBE1BF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9083" y="1104900"/>
          <a:ext cx="3505194" cy="30480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466">
                  <a:extLst>
                    <a:ext uri="{9D8B030D-6E8A-4147-A177-3AD203B41FA5}">
                      <a16:colId xmlns:a16="http://schemas.microsoft.com/office/drawing/2014/main" val="1829662147"/>
                    </a:ext>
                  </a:extLst>
                </a:gridCol>
                <a:gridCol w="389466">
                  <a:extLst>
                    <a:ext uri="{9D8B030D-6E8A-4147-A177-3AD203B41FA5}">
                      <a16:colId xmlns:a16="http://schemas.microsoft.com/office/drawing/2014/main" val="819810576"/>
                    </a:ext>
                  </a:extLst>
                </a:gridCol>
                <a:gridCol w="389466">
                  <a:extLst>
                    <a:ext uri="{9D8B030D-6E8A-4147-A177-3AD203B41FA5}">
                      <a16:colId xmlns:a16="http://schemas.microsoft.com/office/drawing/2014/main" val="2656237535"/>
                    </a:ext>
                  </a:extLst>
                </a:gridCol>
                <a:gridCol w="389466">
                  <a:extLst>
                    <a:ext uri="{9D8B030D-6E8A-4147-A177-3AD203B41FA5}">
                      <a16:colId xmlns:a16="http://schemas.microsoft.com/office/drawing/2014/main" val="3073535867"/>
                    </a:ext>
                  </a:extLst>
                </a:gridCol>
                <a:gridCol w="389466">
                  <a:extLst>
                    <a:ext uri="{9D8B030D-6E8A-4147-A177-3AD203B41FA5}">
                      <a16:colId xmlns:a16="http://schemas.microsoft.com/office/drawing/2014/main" val="3715579481"/>
                    </a:ext>
                  </a:extLst>
                </a:gridCol>
                <a:gridCol w="389466">
                  <a:extLst>
                    <a:ext uri="{9D8B030D-6E8A-4147-A177-3AD203B41FA5}">
                      <a16:colId xmlns:a16="http://schemas.microsoft.com/office/drawing/2014/main" val="1286842890"/>
                    </a:ext>
                  </a:extLst>
                </a:gridCol>
                <a:gridCol w="389466">
                  <a:extLst>
                    <a:ext uri="{9D8B030D-6E8A-4147-A177-3AD203B41FA5}">
                      <a16:colId xmlns:a16="http://schemas.microsoft.com/office/drawing/2014/main" val="3230695532"/>
                    </a:ext>
                  </a:extLst>
                </a:gridCol>
                <a:gridCol w="389466">
                  <a:extLst>
                    <a:ext uri="{9D8B030D-6E8A-4147-A177-3AD203B41FA5}">
                      <a16:colId xmlns:a16="http://schemas.microsoft.com/office/drawing/2014/main" val="3354088430"/>
                    </a:ext>
                  </a:extLst>
                </a:gridCol>
                <a:gridCol w="389466">
                  <a:extLst>
                    <a:ext uri="{9D8B030D-6E8A-4147-A177-3AD203B41FA5}">
                      <a16:colId xmlns:a16="http://schemas.microsoft.com/office/drawing/2014/main" val="3095220743"/>
                    </a:ext>
                  </a:extLst>
                </a:gridCol>
              </a:tblGrid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865371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84164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621282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108953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90991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43765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087665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735483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214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0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5C858-F405-48EA-90CB-8B0986F7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Convolution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C0A169-5B51-48BB-944B-71D008A84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one image, multiple filters can be used for swiping the entire image.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C285B-6EBA-43D2-B49B-92F005CE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152</a:t>
            </a:fld>
            <a:endParaRPr lang="en-US"/>
          </a:p>
        </p:txBody>
      </p:sp>
      <p:sp>
        <p:nvSpPr>
          <p:cNvPr id="5" name="AutoShape 2" descr="swiping the entire image convolutional neural network에 대한 이미지 검색결과">
            <a:extLst>
              <a:ext uri="{FF2B5EF4-FFF2-40B4-BE49-F238E27FC236}">
                <a16:creationId xmlns:a16="http://schemas.microsoft.com/office/drawing/2014/main" id="{5911718D-9225-47DC-9850-13FD7C3082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http://www.cs.put.poznan.pl/kkrawiec/wiki/uploads/Site/fig3.png">
            <a:extLst>
              <a:ext uri="{FF2B5EF4-FFF2-40B4-BE49-F238E27FC236}">
                <a16:creationId xmlns:a16="http://schemas.microsoft.com/office/drawing/2014/main" id="{35CC4FBF-7626-4DB5-919D-C281B5210D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421D55-63F9-499D-A2B8-96F860444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80" y="966019"/>
            <a:ext cx="4354536" cy="37947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FACA74-51FB-44E9-8F59-AAD27AB8404A}"/>
              </a:ext>
            </a:extLst>
          </p:cNvPr>
          <p:cNvSpPr/>
          <p:nvPr/>
        </p:nvSpPr>
        <p:spPr>
          <a:xfrm>
            <a:off x="2217420" y="891540"/>
            <a:ext cx="2468880" cy="3869239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805AA2-E1B3-4952-BD56-CC37FFC03C46}"/>
              </a:ext>
            </a:extLst>
          </p:cNvPr>
          <p:cNvSpPr/>
          <p:nvPr/>
        </p:nvSpPr>
        <p:spPr>
          <a:xfrm>
            <a:off x="5231710" y="889331"/>
            <a:ext cx="374265" cy="3869239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15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603FB-FB7A-4483-85B3-DDCAB851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Max Pooling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31FB9-D4C0-43F8-95F3-518B896E3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Pooling Layer (Sampling)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344621-DDD3-4992-867C-91C71908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153</a:t>
            </a:fld>
            <a:endParaRPr lang="en-US"/>
          </a:p>
        </p:txBody>
      </p:sp>
      <p:pic>
        <p:nvPicPr>
          <p:cNvPr id="5" name="Picture 2" descr="http://cs231n.github.io/assets/cnn/pool.jpeg">
            <a:extLst>
              <a:ext uri="{FF2B5EF4-FFF2-40B4-BE49-F238E27FC236}">
                <a16:creationId xmlns:a16="http://schemas.microsoft.com/office/drawing/2014/main" id="{69069430-0725-4BB9-A4FE-FFFAB875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233" y="1336986"/>
            <a:ext cx="3691030" cy="29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9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38FF2-B734-40E0-BBB8-11A17238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Max Pooling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04517-601E-48A5-87F4-1BFB12518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Max Pooling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6B08C0-1E5C-4501-9411-423E8C5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154</a:t>
            </a:fld>
            <a:endParaRPr lang="en-US"/>
          </a:p>
        </p:txBody>
      </p:sp>
      <p:pic>
        <p:nvPicPr>
          <p:cNvPr id="11268" name="Picture 4" descr="http://cs231n.github.io/assets/cnn/maxpool.jpeg">
            <a:extLst>
              <a:ext uri="{FF2B5EF4-FFF2-40B4-BE49-F238E27FC236}">
                <a16:creationId xmlns:a16="http://schemas.microsoft.com/office/drawing/2014/main" id="{E2B784A0-BFF5-477F-B607-74B659F3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60" y="1299210"/>
            <a:ext cx="6217376" cy="290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3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5C858-F405-48EA-90CB-8B0986F7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Max Pooling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C0A169-5B51-48BB-944B-71D008A84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C285B-6EBA-43D2-B49B-92F005CE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155</a:t>
            </a:fld>
            <a:endParaRPr lang="en-US"/>
          </a:p>
        </p:txBody>
      </p:sp>
      <p:sp>
        <p:nvSpPr>
          <p:cNvPr id="5" name="AutoShape 2" descr="swiping the entire image convolutional neural network에 대한 이미지 검색결과">
            <a:extLst>
              <a:ext uri="{FF2B5EF4-FFF2-40B4-BE49-F238E27FC236}">
                <a16:creationId xmlns:a16="http://schemas.microsoft.com/office/drawing/2014/main" id="{5911718D-9225-47DC-9850-13FD7C3082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http://www.cs.put.poznan.pl/kkrawiec/wiki/uploads/Site/fig3.png">
            <a:extLst>
              <a:ext uri="{FF2B5EF4-FFF2-40B4-BE49-F238E27FC236}">
                <a16:creationId xmlns:a16="http://schemas.microsoft.com/office/drawing/2014/main" id="{35CC4FBF-7626-4DB5-919D-C281B5210D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421D55-63F9-499D-A2B8-96F860444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80" y="966019"/>
            <a:ext cx="4354536" cy="37947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FACA74-51FB-44E9-8F59-AAD27AB8404A}"/>
              </a:ext>
            </a:extLst>
          </p:cNvPr>
          <p:cNvSpPr/>
          <p:nvPr/>
        </p:nvSpPr>
        <p:spPr>
          <a:xfrm>
            <a:off x="4678680" y="900332"/>
            <a:ext cx="568569" cy="3860447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1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6BA6F-FCFB-441E-B1EC-A3792D7A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Example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EB5E88-470D-49DF-AB82-EB2FFB98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156</a:t>
            </a:fld>
            <a:endParaRPr lang="en-US"/>
          </a:p>
        </p:txBody>
      </p:sp>
      <p:pic>
        <p:nvPicPr>
          <p:cNvPr id="12290" name="Picture 2" descr="convolutional neural network a bit history에 대한 이미지 검색결과">
            <a:extLst>
              <a:ext uri="{FF2B5EF4-FFF2-40B4-BE49-F238E27FC236}">
                <a16:creationId xmlns:a16="http://schemas.microsoft.com/office/drawing/2014/main" id="{58F67C8B-69F6-4C81-9C37-D7BF398855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7" y="1382737"/>
            <a:ext cx="7212970" cy="237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E634A5E-6B23-4F26-A419-2915E7F9184F}"/>
              </a:ext>
            </a:extLst>
          </p:cNvPr>
          <p:cNvSpPr/>
          <p:nvPr/>
        </p:nvSpPr>
        <p:spPr>
          <a:xfrm>
            <a:off x="6669173" y="1462454"/>
            <a:ext cx="1511189" cy="471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  <a:p>
            <a:r>
              <a:rPr lang="en-US" altLang="ko-KR" b="1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(4x4)x8 = 128</a:t>
            </a:r>
            <a:endParaRPr lang="ko-KR" altLang="en-US" b="1" dirty="0">
              <a:solidFill>
                <a:srgbClr val="333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6D4BC6F-5E81-44BC-AD1B-1BE880D8F7C5}"/>
              </a:ext>
            </a:extLst>
          </p:cNvPr>
          <p:cNvSpPr/>
          <p:nvPr/>
        </p:nvSpPr>
        <p:spPr>
          <a:xfrm>
            <a:off x="7258929" y="2362903"/>
            <a:ext cx="400930" cy="4846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A91BBE-1A94-4315-A710-589614A7B27B}"/>
              </a:ext>
            </a:extLst>
          </p:cNvPr>
          <p:cNvSpPr/>
          <p:nvPr/>
        </p:nvSpPr>
        <p:spPr>
          <a:xfrm>
            <a:off x="7744265" y="2178549"/>
            <a:ext cx="1295558" cy="853340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Fully Connected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3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6BA6F-FCFB-441E-B1EC-A3792D7A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3D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B2B10545-F2BA-4258-8F94-665E0AF57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44" y="1457325"/>
            <a:ext cx="8982075" cy="23717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EB5E88-470D-49DF-AB82-EB2FFB98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157</a:t>
            </a:fld>
            <a:endParaRPr 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26F0047-AC4C-4CD6-8146-86346531FBB5}"/>
              </a:ext>
            </a:extLst>
          </p:cNvPr>
          <p:cNvSpPr txBox="1">
            <a:spLocks/>
          </p:cNvSpPr>
          <p:nvPr/>
        </p:nvSpPr>
        <p:spPr>
          <a:xfrm>
            <a:off x="88490" y="525043"/>
            <a:ext cx="8996516" cy="423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3D Convolution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16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Convolutional Neural Networks (CNN)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CNN Implementation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CNN</a:t>
            </a:r>
            <a:r>
              <a: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CNN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076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E67EF-961D-4802-9F1A-E3E5879A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F0F89E-C464-4A31-9D68-614A4D135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505" y="1015280"/>
            <a:ext cx="5867400" cy="2590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0A4298-4DA6-476B-8F9D-606833A9E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159</a:t>
            </a:fld>
            <a:endParaRPr 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4F2EDE4-9F6C-4B8D-93A4-0EEF78820663}"/>
              </a:ext>
            </a:extLst>
          </p:cNvPr>
          <p:cNvSpPr txBox="1">
            <a:spLocks/>
          </p:cNvSpPr>
          <p:nvPr/>
        </p:nvSpPr>
        <p:spPr>
          <a:xfrm>
            <a:off x="88490" y="525043"/>
            <a:ext cx="8996516" cy="423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CNN for MNIST Image Classification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30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D30BABE-F556-4D45-8793-FFEF40295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2" y="1126369"/>
            <a:ext cx="3953427" cy="32294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B3AE1F-D689-4311-8E59-56CBBC78A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35" y="1099278"/>
            <a:ext cx="4143953" cy="23148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F2CCAD-63CA-4C85-9270-D8B87024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Python/TensorFlow Examples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C8B485-0EE1-4234-BD7B-D6E4262B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8F108F-564F-4A66-A4AC-2D4A9E3BB980}"/>
              </a:ext>
            </a:extLst>
          </p:cNvPr>
          <p:cNvSpPr/>
          <p:nvPr/>
        </p:nvSpPr>
        <p:spPr>
          <a:xfrm>
            <a:off x="62061" y="2858349"/>
            <a:ext cx="4163006" cy="1449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DEFC04-852A-4662-AE1D-4188BCA366CE}"/>
              </a:ext>
            </a:extLst>
          </p:cNvPr>
          <p:cNvSpPr/>
          <p:nvPr/>
        </p:nvSpPr>
        <p:spPr>
          <a:xfrm>
            <a:off x="4641620" y="2831254"/>
            <a:ext cx="4372585" cy="548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331527-39A9-4DD0-9673-CAAFBE5A9571}"/>
              </a:ext>
            </a:extLst>
          </p:cNvPr>
          <p:cNvSpPr/>
          <p:nvPr/>
        </p:nvSpPr>
        <p:spPr>
          <a:xfrm>
            <a:off x="4641620" y="3517554"/>
            <a:ext cx="4372585" cy="885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fontAlgn="base"/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benefit of this approach is that you do not need to close the session explicitly as it gets automatically closed once control goes out of the scope of </a:t>
            </a:r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block.</a:t>
            </a:r>
            <a:endParaRPr lang="ko-KR" alt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D136F13C-8133-41FB-9401-5072214F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" y="525043"/>
            <a:ext cx="8996516" cy="4235736"/>
          </a:xfrm>
        </p:spPr>
        <p:txBody>
          <a:bodyPr/>
          <a:lstStyle/>
          <a:p>
            <a:r>
              <a:rPr lang="en-US" altLang="ko-KR" dirty="0"/>
              <a:t>Quick Start Example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7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ADB5E-2DD4-43A1-8FB0-CE5FE76C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1B6DD-3761-4CB8-9A8E-46500977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160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8EB7D-BA34-4038-80D0-5508503A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19" y="2176818"/>
            <a:ext cx="6804169" cy="2542125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C18C31FF-AA6E-4CBB-B5DE-6863CDEC9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98" y="564905"/>
            <a:ext cx="3046501" cy="13452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C16AF34-8414-4590-88BC-4793E65666FE}"/>
              </a:ext>
            </a:extLst>
          </p:cNvPr>
          <p:cNvSpPr/>
          <p:nvPr/>
        </p:nvSpPr>
        <p:spPr>
          <a:xfrm>
            <a:off x="354842" y="564905"/>
            <a:ext cx="1262418" cy="1400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C27674-D709-40F1-9A93-BE6DBD9EE791}"/>
              </a:ext>
            </a:extLst>
          </p:cNvPr>
          <p:cNvSpPr/>
          <p:nvPr/>
        </p:nvSpPr>
        <p:spPr>
          <a:xfrm>
            <a:off x="1656676" y="571728"/>
            <a:ext cx="806745" cy="1400373"/>
          </a:xfrm>
          <a:prstGeom prst="rect">
            <a:avLst/>
          </a:prstGeom>
          <a:noFill/>
          <a:ln w="19050">
            <a:solidFill>
              <a:srgbClr val="3333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94A888-5E0F-4E7C-AE74-B6534CDD3F60}"/>
              </a:ext>
            </a:extLst>
          </p:cNvPr>
          <p:cNvSpPr/>
          <p:nvPr/>
        </p:nvSpPr>
        <p:spPr>
          <a:xfrm>
            <a:off x="2496014" y="571728"/>
            <a:ext cx="642972" cy="1400373"/>
          </a:xfrm>
          <a:prstGeom prst="rect">
            <a:avLst/>
          </a:prstGeom>
          <a:noFill/>
          <a:ln w="444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015026-6C31-4B21-907E-8495F28B4DD8}"/>
              </a:ext>
            </a:extLst>
          </p:cNvPr>
          <p:cNvSpPr/>
          <p:nvPr/>
        </p:nvSpPr>
        <p:spPr>
          <a:xfrm>
            <a:off x="1919540" y="3998794"/>
            <a:ext cx="7125655" cy="776753"/>
          </a:xfrm>
          <a:prstGeom prst="rect">
            <a:avLst/>
          </a:prstGeom>
          <a:noFill/>
          <a:ln w="444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7280D1-7604-4488-890B-BCF340AC310D}"/>
              </a:ext>
            </a:extLst>
          </p:cNvPr>
          <p:cNvSpPr/>
          <p:nvPr/>
        </p:nvSpPr>
        <p:spPr>
          <a:xfrm>
            <a:off x="1923095" y="3063923"/>
            <a:ext cx="7125655" cy="886531"/>
          </a:xfrm>
          <a:prstGeom prst="rect">
            <a:avLst/>
          </a:prstGeom>
          <a:noFill/>
          <a:ln w="19050">
            <a:solidFill>
              <a:srgbClr val="3333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60AA21-A27B-4B51-B491-5EB9FECE4205}"/>
              </a:ext>
            </a:extLst>
          </p:cNvPr>
          <p:cNvSpPr/>
          <p:nvPr/>
        </p:nvSpPr>
        <p:spPr>
          <a:xfrm>
            <a:off x="1919540" y="2119388"/>
            <a:ext cx="7125655" cy="886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EA4290-76B2-4761-A33E-4AEA0948E377}"/>
              </a:ext>
            </a:extLst>
          </p:cNvPr>
          <p:cNvSpPr txBox="1"/>
          <p:nvPr/>
        </p:nvSpPr>
        <p:spPr>
          <a:xfrm>
            <a:off x="315426" y="509740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A84CF-2A06-4148-9AC1-857C8ABA7045}"/>
              </a:ext>
            </a:extLst>
          </p:cNvPr>
          <p:cNvSpPr txBox="1"/>
          <p:nvPr/>
        </p:nvSpPr>
        <p:spPr>
          <a:xfrm>
            <a:off x="1603863" y="532600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12852F-1665-4825-9837-83FEAE8C1B11}"/>
              </a:ext>
            </a:extLst>
          </p:cNvPr>
          <p:cNvSpPr txBox="1"/>
          <p:nvPr/>
        </p:nvSpPr>
        <p:spPr>
          <a:xfrm>
            <a:off x="2463126" y="53260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A6007-5A34-4A00-BEC5-99962894485E}"/>
              </a:ext>
            </a:extLst>
          </p:cNvPr>
          <p:cNvSpPr txBox="1"/>
          <p:nvPr/>
        </p:nvSpPr>
        <p:spPr>
          <a:xfrm>
            <a:off x="1652023" y="2040488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EE338F-B9CE-48EE-AD0B-91FE8F8BD7DE}"/>
              </a:ext>
            </a:extLst>
          </p:cNvPr>
          <p:cNvSpPr txBox="1"/>
          <p:nvPr/>
        </p:nvSpPr>
        <p:spPr>
          <a:xfrm>
            <a:off x="1652023" y="2989768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B92202-8A28-4764-B913-672511755F3C}"/>
              </a:ext>
            </a:extLst>
          </p:cNvPr>
          <p:cNvSpPr txBox="1"/>
          <p:nvPr/>
        </p:nvSpPr>
        <p:spPr>
          <a:xfrm>
            <a:off x="1645250" y="392963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u="sng" dirty="0"/>
              <a:t>CNN for MNIST</a:t>
            </a:r>
          </a:p>
          <a:p>
            <a:pPr lvl="1"/>
            <a:r>
              <a:rPr lang="en-US" altLang="ko-KR" dirty="0"/>
              <a:t>CNN for MNIST (with </a:t>
            </a:r>
            <a:r>
              <a:rPr lang="en-US" altLang="ko-KR" dirty="0" err="1"/>
              <a:t>tensorflow.layers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CNN/MLP for MNIST (with </a:t>
            </a:r>
            <a:r>
              <a:rPr lang="en-US" altLang="ko-KR" dirty="0" err="1"/>
              <a:t>tensorflow.layers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CNN for MNIST</a:t>
            </a:r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6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C5D3-B41C-4006-AED5-BC11456B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A40FEA-81DF-4611-BC22-E8AF38954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625" y="531559"/>
            <a:ext cx="7288913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4F8E8-2915-4409-9919-B2DFA82E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C5D3-B41C-4006-AED5-BC11456B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4F8E8-2915-4409-9919-B2DFA82E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163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2C45664-98DA-49FC-828A-23EF79635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24" y="648312"/>
            <a:ext cx="8996363" cy="39287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5488" y="1316736"/>
            <a:ext cx="3322320" cy="219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CNN for MNIST</a:t>
            </a:r>
          </a:p>
          <a:p>
            <a:pPr lvl="1"/>
            <a:r>
              <a:rPr lang="en-US" altLang="ko-KR" u="sng" dirty="0"/>
              <a:t>CNN for MNIST (with </a:t>
            </a:r>
            <a:r>
              <a:rPr lang="en-US" altLang="ko-KR" u="sng" dirty="0" err="1"/>
              <a:t>tensorflow.layers</a:t>
            </a:r>
            <a:r>
              <a:rPr lang="en-US" altLang="ko-KR" u="sng" dirty="0"/>
              <a:t>)</a:t>
            </a:r>
          </a:p>
          <a:p>
            <a:pPr lvl="1"/>
            <a:r>
              <a:rPr lang="en-US" altLang="ko-KR" dirty="0"/>
              <a:t>CNN/MLP for MNIST (with </a:t>
            </a:r>
            <a:r>
              <a:rPr lang="en-US" altLang="ko-KR" dirty="0" err="1"/>
              <a:t>tensorflow.layers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CNN for MNIST</a:t>
            </a:r>
          </a:p>
          <a:p>
            <a:endParaRPr lang="ko-KR" altLang="en-US" dirty="0"/>
          </a:p>
          <a:p>
            <a:pPr lvl="1"/>
            <a:endParaRPr lang="ko-KR" altLang="en-US" u="sng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2513F-15EB-47AC-B369-788096C0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(TensorFlow)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C42DE70-993E-49FD-BDA6-DFE0A2AE4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997124"/>
            <a:ext cx="8996363" cy="329212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DCB9D1-F16E-41D8-A248-D84B1DBB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2513F-15EB-47AC-B369-788096C0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DCB9D1-F16E-41D8-A248-D84B1DBB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166</a:t>
            </a:fld>
            <a:endParaRPr 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AFEADDC-13FF-4DFA-9C39-8CACEF3A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70079"/>
            <a:ext cx="8996363" cy="394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CNN for MNIST</a:t>
            </a:r>
          </a:p>
          <a:p>
            <a:pPr lvl="1"/>
            <a:r>
              <a:rPr lang="en-US" altLang="ko-KR" dirty="0"/>
              <a:t>CNN for MNIST (with </a:t>
            </a:r>
            <a:r>
              <a:rPr lang="en-US" altLang="ko-KR" dirty="0" err="1"/>
              <a:t>tensorflow.layers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u="sng" dirty="0"/>
              <a:t>CNN/MLP for MNIST (with </a:t>
            </a:r>
            <a:r>
              <a:rPr lang="en-US" altLang="ko-KR" u="sng" dirty="0" err="1"/>
              <a:t>tensorflow.layers</a:t>
            </a:r>
            <a:r>
              <a:rPr lang="en-US" altLang="ko-KR" u="sng" dirty="0"/>
              <a:t>)</a:t>
            </a:r>
            <a:endParaRPr lang="ko-KR" altLang="en-US" u="sng" dirty="0"/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CNN for MNIST</a:t>
            </a:r>
          </a:p>
          <a:p>
            <a:endParaRPr lang="ko-KR" altLang="en-US" u="sng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2513F-15EB-47AC-B369-788096C0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(TensorFlow)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C42DE70-993E-49FD-BDA6-DFE0A2AE4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997124"/>
            <a:ext cx="8996363" cy="329212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DCB9D1-F16E-41D8-A248-D84B1DBB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86E2E-EEDD-49AB-BAA3-7AE81D68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B184AD-B702-4002-98F2-F16DA3DB9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95" y="525463"/>
            <a:ext cx="8131373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CE1480-0531-4F0B-82AA-EBD4C296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169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9F07AF-45C6-4894-BD2F-1979CE94E3CC}"/>
              </a:ext>
            </a:extLst>
          </p:cNvPr>
          <p:cNvSpPr/>
          <p:nvPr/>
        </p:nvSpPr>
        <p:spPr>
          <a:xfrm>
            <a:off x="53145" y="709896"/>
            <a:ext cx="5391052" cy="943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6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E00E4-E641-4BE0-8589-D66BCB5E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Python/TensorFlow 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03DD5-1EDD-4320-A608-FBAF17366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Example: Placeholder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FFA48-B216-4EC7-BE5B-56B30F4B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17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DCB219-EB34-4813-A3B3-F4E7C697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0" y="1041188"/>
            <a:ext cx="4724400" cy="2343150"/>
          </a:xfrm>
          <a:prstGeom prst="rect">
            <a:avLst/>
          </a:prstGeom>
        </p:spPr>
      </p:pic>
      <p:pic>
        <p:nvPicPr>
          <p:cNvPr id="2050" name="Picture 2" descr="http://contribute.geeksforgeeks.org/wp-content/uploads/placeholder2.png">
            <a:extLst>
              <a:ext uri="{FF2B5EF4-FFF2-40B4-BE49-F238E27FC236}">
                <a16:creationId xmlns:a16="http://schemas.microsoft.com/office/drawing/2014/main" id="{D5E0FDDA-A046-4DC8-85D8-F881FBE3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41" y="826347"/>
            <a:ext cx="2925501" cy="33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CNN for MNIST</a:t>
            </a:r>
          </a:p>
          <a:p>
            <a:pPr lvl="1"/>
            <a:r>
              <a:rPr lang="en-US" altLang="ko-KR" dirty="0"/>
              <a:t>CNN for MNIST (with </a:t>
            </a:r>
            <a:r>
              <a:rPr lang="en-US" altLang="ko-KR" dirty="0" err="1"/>
              <a:t>tensorflow.layers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CNN/MLP for MNIST (with </a:t>
            </a:r>
            <a:r>
              <a:rPr lang="en-US" altLang="ko-KR" dirty="0" err="1"/>
              <a:t>tensorflow.layers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u="sng" dirty="0"/>
              <a:t>CNN for MNIST</a:t>
            </a:r>
          </a:p>
          <a:p>
            <a:endParaRPr lang="ko-KR" altLang="en-US" u="sng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C2470-FBBD-4D07-8E1E-40CE65D5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D3BF87-B822-4331-9F2E-63A0B42EA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769" y="525463"/>
            <a:ext cx="8344625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1D877-6CFE-4F87-BC01-9C2C9E4F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4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C2470-FBBD-4D07-8E1E-40CE65D5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D3BF87-B822-4331-9F2E-63A0B42EA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769" y="525463"/>
            <a:ext cx="8344625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1D877-6CFE-4F87-BC01-9C2C9E4F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172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9B6781-607C-4816-87BE-324E6E8A255E}"/>
              </a:ext>
            </a:extLst>
          </p:cNvPr>
          <p:cNvSpPr/>
          <p:nvPr/>
        </p:nvSpPr>
        <p:spPr>
          <a:xfrm>
            <a:off x="53145" y="2088526"/>
            <a:ext cx="8120184" cy="1555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93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3D7DA-A446-4DEF-AB0E-506E6D95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7C8F43-7EE3-427F-8511-019701227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570" y="525463"/>
            <a:ext cx="5217023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A6DE13-0C83-48D3-87AE-0996D0FB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5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Cifar10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Prof. Joongheon Kim</a:t>
            </a:r>
            <a:br>
              <a:rPr lang="en-US" altLang="ko-KR" b="1" dirty="0"/>
            </a:br>
            <a:r>
              <a:rPr lang="en-US" altLang="ko-KR" dirty="0"/>
              <a:t>School of Computer Science and Engineering, Chung-Ang University, Seoul, Korea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https://sites.google.com/site/joongheonkim/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joongheon@gmail.com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5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FEA3-4CA8-4BFC-969E-3BCD5EF2F612}"/>
              </a:ext>
            </a:extLst>
          </p:cNvPr>
          <p:cNvSpPr txBox="1"/>
          <p:nvPr/>
        </p:nvSpPr>
        <p:spPr>
          <a:xfrm>
            <a:off x="1693639" y="1259193"/>
            <a:ext cx="2618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Cifar10 Image Classification Dataset </a:t>
            </a:r>
            <a:r>
              <a:rPr lang="ko-KR" altLang="en-US" sz="1050" b="1" dirty="0"/>
              <a:t>소개</a:t>
            </a:r>
            <a:r>
              <a:rPr lang="en-US" altLang="ko-KR" sz="1050" b="1" dirty="0"/>
              <a:t/>
            </a:r>
            <a:br>
              <a:rPr lang="en-US" altLang="ko-KR" sz="1050" b="1" dirty="0"/>
            </a:br>
            <a:endParaRPr lang="ko-KR" altLang="en-US" sz="105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BD8F8-685D-4389-9160-A17A54BBFF5E}"/>
              </a:ext>
            </a:extLst>
          </p:cNvPr>
          <p:cNvSpPr/>
          <p:nvPr/>
        </p:nvSpPr>
        <p:spPr>
          <a:xfrm>
            <a:off x="1693639" y="1327869"/>
            <a:ext cx="3429000" cy="21929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/>
            </a:r>
            <a:br>
              <a:rPr lang="en-US" altLang="ko-KR" sz="1050" b="1" dirty="0"/>
            </a:br>
            <a:r>
              <a:rPr lang="en-US" altLang="ko-KR" sz="1050" b="1" dirty="0"/>
              <a:t>2. CNN </a:t>
            </a:r>
            <a:r>
              <a:rPr lang="ko-KR" altLang="en-US" sz="1050" b="1" dirty="0"/>
              <a:t>성능 향상을 위한 기법들</a:t>
            </a:r>
            <a:endParaRPr lang="en-US" altLang="ko-KR" sz="1050" b="1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 err="1"/>
              <a:t>ReLU</a:t>
            </a:r>
            <a:endParaRPr lang="en-US" altLang="ko-KR" sz="1050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Initializer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Optimizer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Batch Normalization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Dropout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Regularization</a:t>
            </a:r>
            <a:br>
              <a:rPr lang="en-US" altLang="ko-KR" sz="1050" dirty="0"/>
            </a:b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(Advanced)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Data Augmentation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Ensemble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1F9DD-DED7-47EC-A857-C9216E7AE24A}"/>
              </a:ext>
            </a:extLst>
          </p:cNvPr>
          <p:cNvSpPr txBox="1"/>
          <p:nvPr/>
        </p:nvSpPr>
        <p:spPr>
          <a:xfrm>
            <a:off x="1298198" y="992963"/>
            <a:ext cx="616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0735" indent="-160735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목차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00EFE8-3A00-449F-9CC3-B6654A424EA9}"/>
              </a:ext>
            </a:extLst>
          </p:cNvPr>
          <p:cNvSpPr txBox="1"/>
          <p:nvPr/>
        </p:nvSpPr>
        <p:spPr>
          <a:xfrm>
            <a:off x="1298199" y="3768890"/>
            <a:ext cx="36410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0735" indent="-160735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강의 진행 방식 </a:t>
            </a:r>
            <a:r>
              <a:rPr lang="en-US" altLang="ko-KR" sz="1050" b="1" dirty="0"/>
              <a:t>:  </a:t>
            </a:r>
            <a:r>
              <a:rPr lang="ko-KR" altLang="en-US" sz="1050" dirty="0"/>
              <a:t>기법 별 이론적 설명 </a:t>
            </a:r>
            <a:r>
              <a:rPr lang="en-US" altLang="ko-KR" sz="1050" dirty="0"/>
              <a:t>(80%)</a:t>
            </a:r>
            <a:r>
              <a:rPr lang="ko-KR" altLang="en-US" sz="1050" dirty="0"/>
              <a:t> </a:t>
            </a:r>
            <a:r>
              <a:rPr lang="en-US" altLang="ko-KR" sz="1050" dirty="0"/>
              <a:t>-&gt; </a:t>
            </a:r>
            <a:r>
              <a:rPr lang="ko-KR" altLang="en-US" sz="1050" dirty="0"/>
              <a:t>구현</a:t>
            </a:r>
            <a:r>
              <a:rPr lang="en-US" altLang="ko-KR" sz="1050" dirty="0"/>
              <a:t> (20%)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1298199" y="578039"/>
            <a:ext cx="61019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강의 목표 </a:t>
            </a:r>
            <a:r>
              <a:rPr lang="en-US" altLang="ko-KR" sz="1050" b="1" dirty="0"/>
              <a:t>:  </a:t>
            </a:r>
            <a:r>
              <a:rPr lang="en-US" altLang="ko-KR" sz="1050" dirty="0"/>
              <a:t>MNIST</a:t>
            </a:r>
            <a:r>
              <a:rPr lang="ko-KR" altLang="en-US" sz="1050" dirty="0"/>
              <a:t>보다 어려운 </a:t>
            </a:r>
            <a:r>
              <a:rPr lang="en-US" altLang="ko-KR" sz="1050" dirty="0"/>
              <a:t>Cifar10 </a:t>
            </a:r>
            <a:r>
              <a:rPr lang="ko-KR" altLang="en-US" sz="1050" dirty="0"/>
              <a:t>데이터셋과 함께 </a:t>
            </a:r>
            <a:r>
              <a:rPr lang="en-US" altLang="ko-KR" sz="1050" dirty="0"/>
              <a:t>CNN </a:t>
            </a:r>
            <a:r>
              <a:rPr lang="ko-KR" altLang="en-US" sz="1050" dirty="0"/>
              <a:t>성능 향상 기법들을 이해하고 구현한다</a:t>
            </a:r>
            <a:r>
              <a:rPr lang="en-US" altLang="ko-KR" sz="105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63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1404857" y="2571296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13" dirty="0"/>
          </a:p>
        </p:txBody>
      </p:sp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DBA805-E0C7-4645-9E76-1B610E192392}"/>
              </a:ext>
            </a:extLst>
          </p:cNvPr>
          <p:cNvSpPr/>
          <p:nvPr/>
        </p:nvSpPr>
        <p:spPr>
          <a:xfrm>
            <a:off x="1693639" y="928969"/>
            <a:ext cx="3429000" cy="21929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/>
            </a:r>
            <a:br>
              <a:rPr lang="en-US" altLang="ko-KR" sz="1050" b="1" dirty="0"/>
            </a:br>
            <a:r>
              <a:rPr lang="en-US" altLang="ko-KR" sz="1050" b="1" dirty="0"/>
              <a:t>2. CNN </a:t>
            </a:r>
            <a:r>
              <a:rPr lang="ko-KR" altLang="en-US" sz="1050" b="1" dirty="0"/>
              <a:t>성능 향상을 위한 기법들</a:t>
            </a:r>
            <a:endParaRPr lang="en-US" altLang="ko-KR" sz="1050" b="1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 err="1"/>
              <a:t>ReLU</a:t>
            </a:r>
            <a:endParaRPr lang="en-US" altLang="ko-KR" sz="1050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Initializer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Optimizer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Batch Normalization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Dropout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Regularization</a:t>
            </a:r>
            <a:br>
              <a:rPr lang="en-US" altLang="ko-KR" sz="1050" dirty="0"/>
            </a:b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(Advanced)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Data Augmentation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09479-6D86-476E-9FDC-5D130803E330}"/>
              </a:ext>
            </a:extLst>
          </p:cNvPr>
          <p:cNvSpPr txBox="1"/>
          <p:nvPr/>
        </p:nvSpPr>
        <p:spPr>
          <a:xfrm>
            <a:off x="1298198" y="598825"/>
            <a:ext cx="616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0735" indent="-160735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47021-3A35-4DC4-B25A-30EA435B49EC}"/>
              </a:ext>
            </a:extLst>
          </p:cNvPr>
          <p:cNvSpPr txBox="1"/>
          <p:nvPr/>
        </p:nvSpPr>
        <p:spPr>
          <a:xfrm>
            <a:off x="1693639" y="865055"/>
            <a:ext cx="2618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Cifar10 Image Classification Dataset </a:t>
            </a:r>
            <a:r>
              <a:rPr lang="ko-KR" altLang="en-US" sz="1050" b="1" dirty="0"/>
              <a:t>소개</a:t>
            </a:r>
            <a:r>
              <a:rPr lang="en-US" altLang="ko-KR" sz="1050" b="1" dirty="0"/>
              <a:t/>
            </a:r>
            <a:br>
              <a:rPr lang="en-US" altLang="ko-KR" sz="1050" b="1" dirty="0"/>
            </a:br>
            <a:endParaRPr lang="ko-KR" altLang="en-US" sz="105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85AB9E4-7076-46D6-90F3-71D60214D5A1}"/>
              </a:ext>
            </a:extLst>
          </p:cNvPr>
          <p:cNvSpPr/>
          <p:nvPr/>
        </p:nvSpPr>
        <p:spPr>
          <a:xfrm flipH="1">
            <a:off x="4293954" y="906142"/>
            <a:ext cx="225377" cy="127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37776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5F839F0-A0AF-4532-98F4-E22B5E94D8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82417" y="1415578"/>
          <a:ext cx="6179167" cy="27548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6229">
                  <a:extLst>
                    <a:ext uri="{9D8B030D-6E8A-4147-A177-3AD203B41FA5}">
                      <a16:colId xmlns:a16="http://schemas.microsoft.com/office/drawing/2014/main" val="2698635161"/>
                    </a:ext>
                  </a:extLst>
                </a:gridCol>
                <a:gridCol w="1506311">
                  <a:extLst>
                    <a:ext uri="{9D8B030D-6E8A-4147-A177-3AD203B41FA5}">
                      <a16:colId xmlns:a16="http://schemas.microsoft.com/office/drawing/2014/main" val="435197525"/>
                    </a:ext>
                  </a:extLst>
                </a:gridCol>
                <a:gridCol w="1674750">
                  <a:extLst>
                    <a:ext uri="{9D8B030D-6E8A-4147-A177-3AD203B41FA5}">
                      <a16:colId xmlns:a16="http://schemas.microsoft.com/office/drawing/2014/main" val="3378240658"/>
                    </a:ext>
                  </a:extLst>
                </a:gridCol>
                <a:gridCol w="1741877">
                  <a:extLst>
                    <a:ext uri="{9D8B030D-6E8A-4147-A177-3AD203B41FA5}">
                      <a16:colId xmlns:a16="http://schemas.microsoft.com/office/drawing/2014/main" val="2070061685"/>
                    </a:ext>
                  </a:extLst>
                </a:gridCol>
              </a:tblGrid>
              <a:tr h="2114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MNIST</a:t>
                      </a:r>
                      <a:endParaRPr lang="ko-KR" altLang="en-US" sz="11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CIFAR-10,100</a:t>
                      </a:r>
                      <a:endParaRPr lang="ko-KR" alt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IMAGENET</a:t>
                      </a:r>
                      <a:endParaRPr lang="ko-KR" altLang="en-US" sz="1100" b="1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4229652425"/>
                  </a:ext>
                </a:extLst>
              </a:tr>
              <a:tr h="1086941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val="803855081"/>
                  </a:ext>
                </a:extLst>
              </a:tr>
              <a:tr h="3622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Num Channel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 (Gray scale)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 (R, G, B)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 (R, G, B)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389926142"/>
                  </a:ext>
                </a:extLst>
              </a:tr>
              <a:tr h="3622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Num Classes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10 , 100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1000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24385899"/>
                  </a:ext>
                </a:extLst>
              </a:tr>
              <a:tr h="3622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Resolution</a:t>
                      </a:r>
                      <a:endParaRPr lang="ko-KR" altLang="en-US" sz="1100" b="1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28 * 28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32 * 32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(256 * 256)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916695441"/>
                  </a:ext>
                </a:extLst>
              </a:tr>
              <a:tr h="3622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Num Training Set</a:t>
                      </a:r>
                      <a:endParaRPr lang="ko-KR" altLang="en-US" sz="1100" b="1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50,000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50,000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200,000</a:t>
                      </a:r>
                      <a:endParaRPr lang="ko-KR" altLang="en-US" sz="11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28621622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6ED59DC-21FB-41D3-BE01-01809B849A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79" y="1672487"/>
            <a:ext cx="1610022" cy="9765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CCFF0B-E41D-440F-A44E-BDC50F001A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34" y="1672487"/>
            <a:ext cx="1635261" cy="9750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1404857" y="2965434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13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CE535E-10D7-4E9B-9733-69831221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550" y="1654216"/>
            <a:ext cx="1417069" cy="997269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</p:spTree>
    <p:extLst>
      <p:ext uri="{BB962C8B-B14F-4D97-AF65-F5344CB8AC3E}">
        <p14:creationId xmlns:p14="http://schemas.microsoft.com/office/powerpoint/2010/main" val="7838635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데이터 셋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341FE-6BA8-4649-87CE-046164EA1F74}"/>
              </a:ext>
            </a:extLst>
          </p:cNvPr>
          <p:cNvSpPr txBox="1"/>
          <p:nvPr/>
        </p:nvSpPr>
        <p:spPr>
          <a:xfrm>
            <a:off x="2933648" y="2571750"/>
            <a:ext cx="31611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32</a:t>
            </a:r>
            <a:endParaRPr lang="ko-KR" altLang="en-US" sz="1013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70EC61-A124-4C7E-8CA7-4802E86D131C}"/>
              </a:ext>
            </a:extLst>
          </p:cNvPr>
          <p:cNvGrpSpPr/>
          <p:nvPr/>
        </p:nvGrpSpPr>
        <p:grpSpPr>
          <a:xfrm>
            <a:off x="3267580" y="1450561"/>
            <a:ext cx="3004661" cy="2440457"/>
            <a:chOff x="3437322" y="1281643"/>
            <a:chExt cx="5775258" cy="49660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B46823-87E8-4B5A-A3C4-B13D6C835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73" t="3335" b="3141"/>
            <a:stretch/>
          </p:blipFill>
          <p:spPr>
            <a:xfrm>
              <a:off x="4858258" y="1281643"/>
              <a:ext cx="4191328" cy="29819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214002-7CA1-42E6-86B4-A5A83ECD1CAA}"/>
                </a:ext>
              </a:extLst>
            </p:cNvPr>
            <p:cNvSpPr txBox="1"/>
            <p:nvPr/>
          </p:nvSpPr>
          <p:spPr>
            <a:xfrm>
              <a:off x="3498281" y="3801221"/>
              <a:ext cx="355071" cy="505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013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B8330C-3743-4355-8403-871E7EA9A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55" t="2161" r="35637"/>
            <a:stretch/>
          </p:blipFill>
          <p:spPr>
            <a:xfrm>
              <a:off x="4299787" y="1734970"/>
              <a:ext cx="3981621" cy="304725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BA4EDC-5130-4E1F-8792-EB718653A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091"/>
            <a:stretch/>
          </p:blipFill>
          <p:spPr>
            <a:xfrm>
              <a:off x="3683013" y="2277594"/>
              <a:ext cx="3895585" cy="3047254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4CB5DAB-2D3D-4DD4-80B9-4DD1B9F7E8CF}"/>
                </a:ext>
              </a:extLst>
            </p:cNvPr>
            <p:cNvCxnSpPr/>
            <p:nvPr/>
          </p:nvCxnSpPr>
          <p:spPr>
            <a:xfrm>
              <a:off x="3794760" y="5562600"/>
              <a:ext cx="364998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DB39500-B972-4385-AF59-48E8B542F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322" y="2422001"/>
              <a:ext cx="0" cy="265176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7C960C-5D4F-4C5C-981D-965D28EA2BAF}"/>
                </a:ext>
              </a:extLst>
            </p:cNvPr>
            <p:cNvSpPr txBox="1"/>
            <p:nvPr/>
          </p:nvSpPr>
          <p:spPr>
            <a:xfrm>
              <a:off x="5181810" y="5742625"/>
              <a:ext cx="607599" cy="505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32</a:t>
              </a:r>
              <a:endParaRPr lang="ko-KR" altLang="en-US" sz="1013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DCF0F-6435-436F-B63E-07A9FE024238}"/>
                </a:ext>
              </a:extLst>
            </p:cNvPr>
            <p:cNvSpPr txBox="1"/>
            <p:nvPr/>
          </p:nvSpPr>
          <p:spPr>
            <a:xfrm>
              <a:off x="8611647" y="4926329"/>
              <a:ext cx="481275" cy="505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3</a:t>
              </a:r>
              <a:endParaRPr lang="ko-KR" altLang="en-US" sz="1013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85A65CD-8B0B-4D01-A0DC-F663EC0A5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745" y="4442460"/>
              <a:ext cx="1369835" cy="96774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7BD97B-5AFB-493F-97B1-905A3B04AB10}"/>
              </a:ext>
            </a:extLst>
          </p:cNvPr>
          <p:cNvSpPr txBox="1"/>
          <p:nvPr/>
        </p:nvSpPr>
        <p:spPr>
          <a:xfrm>
            <a:off x="2117283" y="4126560"/>
            <a:ext cx="49094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b="1" dirty="0"/>
              <a:t>RGB 3channel </a:t>
            </a:r>
            <a:r>
              <a:rPr lang="ko-KR" altLang="en-US" sz="1013" b="1" dirty="0"/>
              <a:t>컬러 이미지 이기 때문에 </a:t>
            </a:r>
            <a:r>
              <a:rPr lang="en-US" altLang="ko-KR" sz="1013" b="1" dirty="0"/>
              <a:t>32* 32* 3 </a:t>
            </a:r>
            <a:r>
              <a:rPr lang="ko-KR" altLang="en-US" sz="1013" b="1" dirty="0"/>
              <a:t>의 행렬로 표현</a:t>
            </a:r>
          </a:p>
        </p:txBody>
      </p:sp>
    </p:spTree>
    <p:extLst>
      <p:ext uri="{BB962C8B-B14F-4D97-AF65-F5344CB8AC3E}">
        <p14:creationId xmlns:p14="http://schemas.microsoft.com/office/powerpoint/2010/main" val="13778534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D9F3F2-E7BB-4F3A-B1A9-6C6C6FC3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75" y="1239897"/>
            <a:ext cx="6380503" cy="26637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6B0A7B-0CB7-42E3-8C25-20AE82F26604}"/>
              </a:ext>
            </a:extLst>
          </p:cNvPr>
          <p:cNvSpPr/>
          <p:nvPr/>
        </p:nvSpPr>
        <p:spPr>
          <a:xfrm>
            <a:off x="1304925" y="1856430"/>
            <a:ext cx="6624638" cy="848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9CAC2-7E01-4F6C-BC96-0C8B9A2EBC44}"/>
              </a:ext>
            </a:extLst>
          </p:cNvPr>
          <p:cNvSpPr txBox="1"/>
          <p:nvPr/>
        </p:nvSpPr>
        <p:spPr>
          <a:xfrm>
            <a:off x="2489646" y="4111817"/>
            <a:ext cx="42123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MNIST </a:t>
            </a:r>
            <a:r>
              <a:rPr lang="ko-KR" altLang="en-US" sz="1500" b="1" dirty="0"/>
              <a:t>데이터셋과 마찬가지로 라이브러리 지원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29F01-4924-4EC4-B920-59E43A5FEE72}"/>
              </a:ext>
            </a:extLst>
          </p:cNvPr>
          <p:cNvSpPr txBox="1"/>
          <p:nvPr/>
        </p:nvSpPr>
        <p:spPr>
          <a:xfrm>
            <a:off x="1026303" y="4536469"/>
            <a:ext cx="267071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 err="1"/>
              <a:t>케라스</a:t>
            </a:r>
            <a:r>
              <a:rPr lang="ko-KR" altLang="en-US" sz="1013" b="1" dirty="0"/>
              <a:t> 설치 </a:t>
            </a:r>
            <a:r>
              <a:rPr lang="en-US" altLang="ko-KR" sz="1013" b="1" dirty="0"/>
              <a:t>: pip install </a:t>
            </a:r>
            <a:r>
              <a:rPr lang="en-US" altLang="ko-KR" sz="1013" b="1" dirty="0" err="1"/>
              <a:t>keras</a:t>
            </a:r>
            <a:endParaRPr lang="ko-KR" altLang="en-US" sz="1013" b="1" dirty="0"/>
          </a:p>
        </p:txBody>
      </p:sp>
    </p:spTree>
    <p:extLst>
      <p:ext uri="{BB962C8B-B14F-4D97-AF65-F5344CB8AC3E}">
        <p14:creationId xmlns:p14="http://schemas.microsoft.com/office/powerpoint/2010/main" val="215391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Linear Regression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Prof. Joongheon Kim</a:t>
            </a:r>
            <a:br>
              <a:rPr lang="en-US" altLang="ko-KR" b="1" dirty="0"/>
            </a:br>
            <a:r>
              <a:rPr lang="en-US" altLang="ko-KR" dirty="0"/>
              <a:t>School of Computer Science and Engineering, Chung-Ang University, Seoul, Korea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https://sites.google.com/site/joongheonkim/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joongheon@gmail.com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06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0D0F09-7C2C-4585-B667-0F339F69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25" y="1124099"/>
            <a:ext cx="4921455" cy="1619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8C2131-72DB-432B-A19B-8E1582565739}"/>
              </a:ext>
            </a:extLst>
          </p:cNvPr>
          <p:cNvSpPr txBox="1"/>
          <p:nvPr/>
        </p:nvSpPr>
        <p:spPr>
          <a:xfrm>
            <a:off x="2179125" y="884716"/>
            <a:ext cx="5517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b="1" dirty="0"/>
              <a:t>CODE :</a:t>
            </a:r>
            <a:endParaRPr lang="ko-KR" altLang="en-US" sz="1013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0D2265-CF9D-44D5-B08C-FF3EC51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25" y="2893276"/>
            <a:ext cx="4921455" cy="149774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00D8E-F656-4D8D-A6BD-F1E0D9C04EC2}"/>
              </a:ext>
            </a:extLst>
          </p:cNvPr>
          <p:cNvSpPr txBox="1"/>
          <p:nvPr/>
        </p:nvSpPr>
        <p:spPr>
          <a:xfrm flipH="1">
            <a:off x="2758024" y="4487791"/>
            <a:ext cx="420245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b="1" dirty="0"/>
              <a:t>*</a:t>
            </a:r>
            <a:r>
              <a:rPr lang="ko-KR" altLang="en-US" sz="1013" b="1" dirty="0"/>
              <a:t>데이터셋 저장 위치 </a:t>
            </a:r>
            <a:r>
              <a:rPr lang="en-US" altLang="ko-KR" sz="1013" b="1" dirty="0"/>
              <a:t>: ~/.</a:t>
            </a:r>
            <a:r>
              <a:rPr lang="en-US" altLang="ko-KR" sz="1013" b="1" dirty="0" err="1"/>
              <a:t>keras</a:t>
            </a:r>
            <a:r>
              <a:rPr lang="en-US" altLang="ko-KR" sz="1013" b="1" dirty="0"/>
              <a:t>/datasets/</a:t>
            </a:r>
            <a:endParaRPr lang="ko-KR" altLang="en-US" sz="1013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F3C0-001A-402A-B8E0-00A49B7943AF}"/>
              </a:ext>
            </a:extLst>
          </p:cNvPr>
          <p:cNvSpPr/>
          <p:nvPr/>
        </p:nvSpPr>
        <p:spPr>
          <a:xfrm>
            <a:off x="2136789" y="1812439"/>
            <a:ext cx="5002198" cy="216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13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A6E871-A201-4065-996B-58CE256BD921}"/>
              </a:ext>
            </a:extLst>
          </p:cNvPr>
          <p:cNvCxnSpPr>
            <a:cxnSpLocks/>
          </p:cNvCxnSpPr>
          <p:nvPr/>
        </p:nvCxnSpPr>
        <p:spPr>
          <a:xfrm>
            <a:off x="2343150" y="2028825"/>
            <a:ext cx="0" cy="757238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603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DE9322-40AC-4716-B877-9C753F80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79" y="1472713"/>
            <a:ext cx="2825176" cy="152765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31B301-266F-4C09-93A7-1B6725B7C0A2}"/>
              </a:ext>
            </a:extLst>
          </p:cNvPr>
          <p:cNvSpPr/>
          <p:nvPr/>
        </p:nvSpPr>
        <p:spPr>
          <a:xfrm>
            <a:off x="1271179" y="2140564"/>
            <a:ext cx="2688096" cy="8121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13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F5E06C-D5DE-400F-946A-882C4D02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39" y="1565200"/>
            <a:ext cx="3406931" cy="249597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FDD8F7-1A7A-4AA7-8EE0-BCF44F0E1260}"/>
              </a:ext>
            </a:extLst>
          </p:cNvPr>
          <p:cNvSpPr txBox="1"/>
          <p:nvPr/>
        </p:nvSpPr>
        <p:spPr>
          <a:xfrm>
            <a:off x="1457902" y="1218799"/>
            <a:ext cx="619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CODE :</a:t>
            </a:r>
            <a:endParaRPr lang="ko-KR" altLang="en-US" sz="12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8DF1E3-8B3D-4B64-968D-58D4D261CDC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959275" y="2546657"/>
            <a:ext cx="236488" cy="0"/>
          </a:xfrm>
          <a:prstGeom prst="line">
            <a:avLst/>
          </a:prstGeom>
          <a:ln w="28575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672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데이터 셋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Sample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E17C79-1875-4BCE-9266-96710C1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056" y="1120694"/>
            <a:ext cx="3216692" cy="274780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1B5DEC5-BE3B-4875-85E7-F733630D5E3D}"/>
              </a:ext>
            </a:extLst>
          </p:cNvPr>
          <p:cNvGrpSpPr/>
          <p:nvPr/>
        </p:nvGrpSpPr>
        <p:grpSpPr>
          <a:xfrm>
            <a:off x="1351252" y="1851659"/>
            <a:ext cx="2959628" cy="1285875"/>
            <a:chOff x="6360166" y="2286000"/>
            <a:chExt cx="5261560" cy="2286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3C0A0-6F94-43DB-97AC-3BF1381E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851" y="2286000"/>
              <a:ext cx="5095875" cy="2286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05CC38-0C1B-40D7-B4A4-C5C1D34E1412}"/>
                </a:ext>
              </a:extLst>
            </p:cNvPr>
            <p:cNvSpPr/>
            <p:nvPr/>
          </p:nvSpPr>
          <p:spPr>
            <a:xfrm>
              <a:off x="6360166" y="3889268"/>
              <a:ext cx="2562853" cy="4541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13254501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 err="1">
                <a:latin typeface="Arial Narrow" pitchFamily="34" charset="0"/>
                <a:cs typeface="Arial" pitchFamily="34" charset="0"/>
              </a:rPr>
              <a:t>y_train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, </a:t>
            </a:r>
            <a:r>
              <a:rPr lang="en-US" altLang="ko-KR" sz="1500" b="1" dirty="0" err="1">
                <a:latin typeface="Arial Narrow" pitchFamily="34" charset="0"/>
                <a:cs typeface="Arial" pitchFamily="34" charset="0"/>
              </a:rPr>
              <a:t>y_test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1500" b="1" dirty="0" err="1">
                <a:latin typeface="Arial Narrow" pitchFamily="34" charset="0"/>
                <a:cs typeface="Arial" pitchFamily="34" charset="0"/>
              </a:rPr>
              <a:t>onehot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 encoding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C508B2-82C7-465D-8374-09B93DEC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39" y="3094545"/>
            <a:ext cx="2049976" cy="13491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E5ABC0-AAD5-40C4-ADF1-949131E054CE}"/>
              </a:ext>
            </a:extLst>
          </p:cNvPr>
          <p:cNvSpPr txBox="1"/>
          <p:nvPr/>
        </p:nvSpPr>
        <p:spPr>
          <a:xfrm flipH="1">
            <a:off x="1343585" y="4487791"/>
            <a:ext cx="70016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b="1" dirty="0" err="1"/>
              <a:t>Keras</a:t>
            </a:r>
            <a:r>
              <a:rPr lang="en-US" altLang="ko-KR" sz="1013" b="1" dirty="0"/>
              <a:t> dataset</a:t>
            </a:r>
            <a:r>
              <a:rPr lang="ko-KR" altLang="en-US" sz="1013" b="1" dirty="0"/>
              <a:t>을 사용하는 경우 </a:t>
            </a:r>
            <a:r>
              <a:rPr lang="en-US" altLang="ko-KR" sz="1013" b="1" dirty="0" err="1"/>
              <a:t>onehot</a:t>
            </a:r>
            <a:r>
              <a:rPr lang="en-US" altLang="ko-KR" sz="1013" b="1" dirty="0"/>
              <a:t> encoding</a:t>
            </a:r>
            <a:r>
              <a:rPr lang="ko-KR" altLang="en-US" sz="1013" b="1" dirty="0"/>
              <a:t>이 되어있지 않으므로 처리해주어야 한다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15604-7158-410B-8C4F-2B97A837B316}"/>
              </a:ext>
            </a:extLst>
          </p:cNvPr>
          <p:cNvSpPr txBox="1"/>
          <p:nvPr/>
        </p:nvSpPr>
        <p:spPr>
          <a:xfrm>
            <a:off x="1304137" y="823391"/>
            <a:ext cx="4987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Code :</a:t>
            </a:r>
            <a:endParaRPr lang="ko-KR" altLang="en-US" sz="105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9C5468-747D-437D-8CB0-D5AF8C8D7576}"/>
              </a:ext>
            </a:extLst>
          </p:cNvPr>
          <p:cNvSpPr txBox="1"/>
          <p:nvPr/>
        </p:nvSpPr>
        <p:spPr>
          <a:xfrm>
            <a:off x="1304137" y="2899210"/>
            <a:ext cx="796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Output :</a:t>
            </a:r>
            <a:endParaRPr lang="ko-KR" altLang="en-US" sz="105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5D699-F841-4D5C-A7FE-3F9F0D5B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138" y="1025370"/>
            <a:ext cx="3889857" cy="18297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AB45C3-7925-4A97-AE72-9DA1965C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089" y="3094544"/>
            <a:ext cx="2049976" cy="13491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BC8BFC-D5CF-48CB-BD40-77279150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292" y="1010287"/>
            <a:ext cx="2257425" cy="19645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764DE4-E06A-496E-953E-AF6C1C4D0D22}"/>
              </a:ext>
            </a:extLst>
          </p:cNvPr>
          <p:cNvSpPr/>
          <p:nvPr/>
        </p:nvSpPr>
        <p:spPr>
          <a:xfrm>
            <a:off x="1414462" y="1804988"/>
            <a:ext cx="2081627" cy="3714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C77119-EA2E-4AA9-A106-1512AFDDE5F1}"/>
              </a:ext>
            </a:extLst>
          </p:cNvPr>
          <p:cNvCxnSpPr>
            <a:endCxn id="2" idx="1"/>
          </p:cNvCxnSpPr>
          <p:nvPr/>
        </p:nvCxnSpPr>
        <p:spPr>
          <a:xfrm>
            <a:off x="3548063" y="1981167"/>
            <a:ext cx="1823229" cy="113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29CB9-BE5B-46DD-AAAC-BB674AF2500A}"/>
              </a:ext>
            </a:extLst>
          </p:cNvPr>
          <p:cNvSpPr/>
          <p:nvPr/>
        </p:nvSpPr>
        <p:spPr>
          <a:xfrm>
            <a:off x="5371292" y="1401896"/>
            <a:ext cx="2257425" cy="3714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24191837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66561-D3DC-4BCA-8CAF-F0AF1558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44" y="865816"/>
            <a:ext cx="5105444" cy="39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24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1CC6E-4D92-441C-A697-528B2D468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6"/>
          <a:stretch/>
        </p:blipFill>
        <p:spPr>
          <a:xfrm>
            <a:off x="1174531" y="841233"/>
            <a:ext cx="6692462" cy="40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16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208786-805A-459B-811B-772DD8BCC840}"/>
              </a:ext>
            </a:extLst>
          </p:cNvPr>
          <p:cNvGrpSpPr/>
          <p:nvPr/>
        </p:nvGrpSpPr>
        <p:grpSpPr>
          <a:xfrm>
            <a:off x="1700942" y="1906400"/>
            <a:ext cx="5742116" cy="2027185"/>
            <a:chOff x="761999" y="1316603"/>
            <a:chExt cx="7364396" cy="181462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396045-59BC-4BC8-8D55-96B9CD0874F5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09EF37-BDE8-4FF1-9C82-5BBA53698A8B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E9B2F-7344-4522-B91B-2F6FFB36EC97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32F9AE-88ED-44E3-8F93-8DB241AC7409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465838-B749-4F7E-8398-E759D18F3F1D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CAB0F0D-A442-47F2-89EB-B8404D685BB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66924C-20FF-4F0D-94B3-093C97C1596D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A2C08B-C1CC-4638-B165-0E9A1192A5D6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761B69-EC12-4B0E-90EC-9C1054EBEF8F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8590D-3CDF-4F94-B616-1CD8289DF6F2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C908F9E-778F-47B4-A9B6-1B8A9C06D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6ADE373-621F-4CF8-941E-67287CA5F3EA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7EA98F7-CD4C-4CDA-BAD2-8427AAC43BB9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7F4595C-A78B-45B0-98DC-D83F0074EF5E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EB88CF-67AA-45BC-A3DD-9B7BDDB25966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BEFF5C-6FAC-4E74-BA89-AB667B2831A0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8FDA04-5FD2-477B-9B8D-44DD417E5CFC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29CAE6-B01D-4152-831F-125D6D0F2554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391988-B9F2-469A-9B54-B8B252779442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BC005-5EA6-4358-A3DD-302D55F42537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CD1ECF-D687-4FBF-BEF5-0D9DBB3AC7DC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94975C-CD3C-4E40-B916-D52A66A3E4AA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1D2AE5-43B3-4934-8216-B15F7CB135C0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3A48C7-7B29-42A3-BB36-8FAB9BFC5E57}"/>
                </a:ext>
              </a:extLst>
            </p:cNvPr>
            <p:cNvSpPr txBox="1"/>
            <p:nvPr/>
          </p:nvSpPr>
          <p:spPr>
            <a:xfrm>
              <a:off x="2748423" y="2539714"/>
              <a:ext cx="898834" cy="222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16, 16, 32</a:t>
              </a:r>
              <a:endParaRPr lang="ko-KR" altLang="en-US" sz="1013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D0BA9C-E29E-4A86-B6B2-A318875F5279}"/>
                </a:ext>
              </a:extLst>
            </p:cNvPr>
            <p:cNvSpPr txBox="1"/>
            <p:nvPr/>
          </p:nvSpPr>
          <p:spPr>
            <a:xfrm>
              <a:off x="761999" y="2867098"/>
              <a:ext cx="814543" cy="222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32, 32, 3</a:t>
              </a:r>
              <a:endParaRPr lang="ko-KR" altLang="en-US" sz="1013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7E4FAE-FF46-4B40-B306-492307573FC9}"/>
                </a:ext>
              </a:extLst>
            </p:cNvPr>
            <p:cNvSpPr txBox="1"/>
            <p:nvPr/>
          </p:nvSpPr>
          <p:spPr>
            <a:xfrm>
              <a:off x="4225124" y="2283498"/>
              <a:ext cx="730252" cy="222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8, 8, 64</a:t>
              </a:r>
              <a:endParaRPr lang="ko-KR" altLang="en-US" sz="1013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787A97-C01F-481B-BF09-AD69DA2229BD}"/>
                </a:ext>
              </a:extLst>
            </p:cNvPr>
            <p:cNvSpPr txBox="1"/>
            <p:nvPr/>
          </p:nvSpPr>
          <p:spPr>
            <a:xfrm>
              <a:off x="5343462" y="2909046"/>
              <a:ext cx="886499" cy="222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8 * 8 * 64</a:t>
              </a:r>
              <a:endParaRPr lang="ko-KR" altLang="en-US" sz="1013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21438-ABA5-484C-BE04-76268219A251}"/>
                </a:ext>
              </a:extLst>
            </p:cNvPr>
            <p:cNvSpPr txBox="1"/>
            <p:nvPr/>
          </p:nvSpPr>
          <p:spPr>
            <a:xfrm>
              <a:off x="6644935" y="2539714"/>
              <a:ext cx="489713" cy="222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384</a:t>
              </a:r>
              <a:endParaRPr lang="ko-KR" altLang="en-US" sz="101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981F4-9898-46EE-B893-DF2C1EE025CB}"/>
                </a:ext>
              </a:extLst>
            </p:cNvPr>
            <p:cNvSpPr txBox="1"/>
            <p:nvPr/>
          </p:nvSpPr>
          <p:spPr>
            <a:xfrm>
              <a:off x="7706133" y="2274285"/>
              <a:ext cx="405421" cy="222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10</a:t>
              </a:r>
              <a:endParaRPr lang="ko-KR" altLang="en-US" sz="1013" dirty="0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59B4672-86E1-468A-BC94-1F5A85776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83"/>
          <a:stretch/>
        </p:blipFill>
        <p:spPr>
          <a:xfrm>
            <a:off x="1174531" y="841233"/>
            <a:ext cx="6692462" cy="50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835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F582A-2141-41CB-87FE-A14D8DE3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92218"/>
            <a:ext cx="6858000" cy="23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7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CC8D6-C967-4DC2-8B73-D1B3C813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59" y="841233"/>
            <a:ext cx="4689208" cy="405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243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C0001F-7594-4E4D-9C0B-DBD4C727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12" r="29764"/>
          <a:stretch/>
        </p:blipFill>
        <p:spPr>
          <a:xfrm>
            <a:off x="1143000" y="842429"/>
            <a:ext cx="6574971" cy="35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Linear Regression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Linear Regression Theory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</a:t>
            </a:r>
            <a:r>
              <a:rPr lang="ko-KR" altLang="en-US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  <a:r>
              <a:rPr lang="ko-KR" altLang="en-US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Regression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153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41C6B-3265-4A87-8F2F-6100F23D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73" y="841233"/>
            <a:ext cx="6858000" cy="361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442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179C84-3C6E-4924-83BA-E36E5D1407D4}"/>
              </a:ext>
            </a:extLst>
          </p:cNvPr>
          <p:cNvSpPr txBox="1"/>
          <p:nvPr/>
        </p:nvSpPr>
        <p:spPr>
          <a:xfrm>
            <a:off x="1404857" y="2571296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13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095126D-31B6-493C-9306-0C783A9CED17}"/>
              </a:ext>
            </a:extLst>
          </p:cNvPr>
          <p:cNvSpPr/>
          <p:nvPr/>
        </p:nvSpPr>
        <p:spPr>
          <a:xfrm>
            <a:off x="1693639" y="933731"/>
            <a:ext cx="3429000" cy="21929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/>
            </a:r>
            <a:br>
              <a:rPr lang="en-US" altLang="ko-KR" sz="1050" b="1" dirty="0"/>
            </a:br>
            <a:r>
              <a:rPr lang="en-US" altLang="ko-KR" sz="1050" b="1" dirty="0"/>
              <a:t>2. CNN </a:t>
            </a:r>
            <a:r>
              <a:rPr lang="ko-KR" altLang="en-US" sz="1050" b="1" dirty="0"/>
              <a:t>성능 향상을 위한 기법들</a:t>
            </a:r>
            <a:endParaRPr lang="en-US" altLang="ko-KR" sz="1050" b="1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 err="1"/>
              <a:t>ReLU</a:t>
            </a:r>
            <a:endParaRPr lang="en-US" altLang="ko-KR" sz="1050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Initializer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Optimizer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Batch Normalization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Dropout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Regularization</a:t>
            </a:r>
            <a:br>
              <a:rPr lang="en-US" altLang="ko-KR" sz="1050" dirty="0"/>
            </a:b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(Advanced)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Data Augmentation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Ensemble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8E125C-453A-4A72-8064-C9F696B688FE}"/>
              </a:ext>
            </a:extLst>
          </p:cNvPr>
          <p:cNvSpPr txBox="1"/>
          <p:nvPr/>
        </p:nvSpPr>
        <p:spPr>
          <a:xfrm>
            <a:off x="1298198" y="598825"/>
            <a:ext cx="616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0735" indent="-160735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목차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ADF08E2-3025-4DEB-9A29-91AEC398B51C}"/>
              </a:ext>
            </a:extLst>
          </p:cNvPr>
          <p:cNvSpPr txBox="1"/>
          <p:nvPr/>
        </p:nvSpPr>
        <p:spPr>
          <a:xfrm>
            <a:off x="1693639" y="865055"/>
            <a:ext cx="2618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Cifar10 Image Classification Dataset </a:t>
            </a:r>
            <a:r>
              <a:rPr lang="ko-KR" altLang="en-US" sz="1050" b="1" dirty="0"/>
              <a:t>소개</a:t>
            </a:r>
            <a:r>
              <a:rPr lang="en-US" altLang="ko-KR" sz="1050" b="1" dirty="0"/>
              <a:t/>
            </a:r>
            <a:br>
              <a:rPr lang="en-US" altLang="ko-KR" sz="1050" b="1" dirty="0"/>
            </a:br>
            <a:endParaRPr lang="ko-KR" altLang="en-US" sz="1050" b="1" dirty="0"/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9883C1F4-25A3-462B-BD9A-8DEE3DCC389E}"/>
              </a:ext>
            </a:extLst>
          </p:cNvPr>
          <p:cNvSpPr/>
          <p:nvPr/>
        </p:nvSpPr>
        <p:spPr>
          <a:xfrm flipH="1">
            <a:off x="3675157" y="1280948"/>
            <a:ext cx="225377" cy="10405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42590270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3443E-71AD-412E-963F-4A439DB064B4}"/>
              </a:ext>
            </a:extLst>
          </p:cNvPr>
          <p:cNvSpPr txBox="1"/>
          <p:nvPr/>
        </p:nvSpPr>
        <p:spPr>
          <a:xfrm>
            <a:off x="1227423" y="612062"/>
            <a:ext cx="13086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기존 </a:t>
            </a:r>
            <a:r>
              <a:rPr lang="en-US" altLang="ko-KR" sz="1500" b="1" dirty="0"/>
              <a:t>Network</a:t>
            </a:r>
            <a:endParaRPr lang="ko-KR" alt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5AA95-FF96-4609-9F2B-362BC6AD349F}"/>
              </a:ext>
            </a:extLst>
          </p:cNvPr>
          <p:cNvSpPr txBox="1"/>
          <p:nvPr/>
        </p:nvSpPr>
        <p:spPr>
          <a:xfrm>
            <a:off x="1227423" y="2560629"/>
            <a:ext cx="176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Deeper Network</a:t>
            </a:r>
            <a:endParaRPr lang="ko-KR" altLang="en-US" sz="18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F0CA21B-81B7-4D85-A871-C8E5E938536C}"/>
              </a:ext>
            </a:extLst>
          </p:cNvPr>
          <p:cNvGrpSpPr/>
          <p:nvPr/>
        </p:nvGrpSpPr>
        <p:grpSpPr>
          <a:xfrm>
            <a:off x="1282776" y="951330"/>
            <a:ext cx="3672632" cy="1017933"/>
            <a:chOff x="761999" y="1316603"/>
            <a:chExt cx="7598122" cy="21059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AFDA0A-CDBA-463D-906B-E64E5AA3DDBC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E52492-F6A2-4EFA-8AE9-E2D717A133E9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870D0-62F5-4F75-92CB-F65FE2095EF2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C3FD93-4576-49C5-B52D-F5ABE174D426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298E31-AC56-4F1D-8675-ABC482B875C0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FEA69D6-A762-496C-8DCC-81B3D94A1014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02D670-513A-4140-BFA9-0BA810A42433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221115-06BC-4166-807B-A9D5C78A0610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EE34E3-A36E-4819-AEF6-7D09873293FA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BD80C7-D6A3-4474-ABC6-BE24B3394797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984D3D-ADFD-48B4-B55D-3BD6B011BAD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818D7-BBA5-45A2-B421-969124404CB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E090770-B657-43DE-9BEB-B7CFBF49F6FB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6F4EB1-E207-4A30-A3C5-4C7EDEF11DA9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FC41F3C-74FF-4281-BCA7-AF5C1BE61A2A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420FF8-F072-44D6-852A-483736E44257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604A4B-2562-4D39-AAB4-C0BE85AA792E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96EB1D-19EF-4FB9-8ECD-A94F5950C615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CEC2A-C439-4674-B5FD-181EF62F02D9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1944E30-058E-46F0-AF2D-04D47CDD7045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4D5F2D-1D94-4BC8-8B60-85C0622A497A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B740A-0243-49D0-B175-10F4A409EBD6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BA8F5C-2508-406D-9C83-0F75666CF3DF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EFDB91-F2A7-4F1C-9539-4A4A5761F346}"/>
                </a:ext>
              </a:extLst>
            </p:cNvPr>
            <p:cNvSpPr txBox="1"/>
            <p:nvPr/>
          </p:nvSpPr>
          <p:spPr>
            <a:xfrm>
              <a:off x="2748423" y="2539713"/>
              <a:ext cx="1449918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16, 16, 32</a:t>
              </a:r>
              <a:endParaRPr lang="ko-KR" altLang="en-US" sz="1013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935C5-EE0D-4779-99F9-D127C07EF8ED}"/>
                </a:ext>
              </a:extLst>
            </p:cNvPr>
            <p:cNvSpPr txBox="1"/>
            <p:nvPr/>
          </p:nvSpPr>
          <p:spPr>
            <a:xfrm>
              <a:off x="761999" y="2867098"/>
              <a:ext cx="1313947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32, 32, 3</a:t>
              </a:r>
              <a:endParaRPr lang="ko-KR" altLang="en-US" sz="1013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448225-1323-4B4C-BEEF-D0A42B1C759B}"/>
                </a:ext>
              </a:extLst>
            </p:cNvPr>
            <p:cNvSpPr txBox="1"/>
            <p:nvPr/>
          </p:nvSpPr>
          <p:spPr>
            <a:xfrm>
              <a:off x="4225124" y="2283498"/>
              <a:ext cx="1177976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8, 8, 64</a:t>
              </a:r>
              <a:endParaRPr lang="ko-KR" altLang="en-US" sz="1013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AAB380-E643-46DC-8D36-B7501C2424FB}"/>
                </a:ext>
              </a:extLst>
            </p:cNvPr>
            <p:cNvSpPr txBox="1"/>
            <p:nvPr/>
          </p:nvSpPr>
          <p:spPr>
            <a:xfrm>
              <a:off x="5343462" y="2909046"/>
              <a:ext cx="1430020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8 * 8 * 64</a:t>
              </a:r>
              <a:endParaRPr lang="ko-KR" altLang="en-US" sz="1013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407AB2-61F3-42A5-8CF4-31B5EE16AAA0}"/>
                </a:ext>
              </a:extLst>
            </p:cNvPr>
            <p:cNvSpPr txBox="1"/>
            <p:nvPr/>
          </p:nvSpPr>
          <p:spPr>
            <a:xfrm>
              <a:off x="6644935" y="2539715"/>
              <a:ext cx="789961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384</a:t>
              </a:r>
              <a:endParaRPr lang="ko-KR" altLang="en-US" sz="1013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2A964-F19C-43DE-9752-20281AC591C2}"/>
                </a:ext>
              </a:extLst>
            </p:cNvPr>
            <p:cNvSpPr txBox="1"/>
            <p:nvPr/>
          </p:nvSpPr>
          <p:spPr>
            <a:xfrm>
              <a:off x="7706133" y="2274284"/>
              <a:ext cx="653988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10</a:t>
              </a:r>
              <a:endParaRPr lang="ko-KR" altLang="en-US" sz="1013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83D4FDC-14B9-45BB-BEAC-B709CF02BD08}"/>
              </a:ext>
            </a:extLst>
          </p:cNvPr>
          <p:cNvGrpSpPr/>
          <p:nvPr/>
        </p:nvGrpSpPr>
        <p:grpSpPr>
          <a:xfrm>
            <a:off x="1256206" y="3095377"/>
            <a:ext cx="1464482" cy="693021"/>
            <a:chOff x="-218663" y="4680120"/>
            <a:chExt cx="1952642" cy="92402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786E572-4AED-4FDB-A54B-7DF5A489E110}"/>
                </a:ext>
              </a:extLst>
            </p:cNvPr>
            <p:cNvSpPr/>
            <p:nvPr/>
          </p:nvSpPr>
          <p:spPr>
            <a:xfrm>
              <a:off x="-56425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5C4B7C-D132-4F6B-B999-6A2F988B606B}"/>
                </a:ext>
              </a:extLst>
            </p:cNvPr>
            <p:cNvSpPr/>
            <p:nvPr/>
          </p:nvSpPr>
          <p:spPr>
            <a:xfrm>
              <a:off x="-137544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02F84A-4CB5-4ED7-8FBC-BD26BAB4F624}"/>
                </a:ext>
              </a:extLst>
            </p:cNvPr>
            <p:cNvSpPr/>
            <p:nvPr/>
          </p:nvSpPr>
          <p:spPr>
            <a:xfrm>
              <a:off x="-218663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DEE1719-6C67-40DE-9FE7-31821CE7E47C}"/>
                </a:ext>
              </a:extLst>
            </p:cNvPr>
            <p:cNvSpPr/>
            <p:nvPr/>
          </p:nvSpPr>
          <p:spPr>
            <a:xfrm>
              <a:off x="297066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571887-4371-495F-B4FF-0A0B1DEC351F}"/>
                </a:ext>
              </a:extLst>
            </p:cNvPr>
            <p:cNvSpPr/>
            <p:nvPr/>
          </p:nvSpPr>
          <p:spPr>
            <a:xfrm>
              <a:off x="935494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41BDC6-1E71-4CB6-8A10-0166404016E6}"/>
                </a:ext>
              </a:extLst>
            </p:cNvPr>
            <p:cNvSpPr/>
            <p:nvPr/>
          </p:nvSpPr>
          <p:spPr>
            <a:xfrm>
              <a:off x="854375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7BEE308-42DB-4D02-9FBD-B782262137CF}"/>
                </a:ext>
              </a:extLst>
            </p:cNvPr>
            <p:cNvSpPr/>
            <p:nvPr/>
          </p:nvSpPr>
          <p:spPr>
            <a:xfrm>
              <a:off x="773256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65E088-AEFE-4A7A-A816-5CE03F3150FB}"/>
                </a:ext>
              </a:extLst>
            </p:cNvPr>
            <p:cNvSpPr/>
            <p:nvPr/>
          </p:nvSpPr>
          <p:spPr>
            <a:xfrm>
              <a:off x="1288985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8D8DB6-9CBC-4AAD-834C-B0F04A262F34}"/>
              </a:ext>
            </a:extLst>
          </p:cNvPr>
          <p:cNvSpPr/>
          <p:nvPr/>
        </p:nvSpPr>
        <p:spPr>
          <a:xfrm>
            <a:off x="2994300" y="3145783"/>
            <a:ext cx="494836" cy="48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A5B296-64FA-485E-BEE4-7747CC28019A}"/>
              </a:ext>
            </a:extLst>
          </p:cNvPr>
          <p:cNvSpPr/>
          <p:nvPr/>
        </p:nvSpPr>
        <p:spPr>
          <a:xfrm>
            <a:off x="2944029" y="3186551"/>
            <a:ext cx="494836" cy="48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BE6E32-B4A0-4C81-BA49-3F252BE9405A}"/>
              </a:ext>
            </a:extLst>
          </p:cNvPr>
          <p:cNvSpPr/>
          <p:nvPr/>
        </p:nvSpPr>
        <p:spPr>
          <a:xfrm>
            <a:off x="2893758" y="3235438"/>
            <a:ext cx="494836" cy="48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89A21C-2DAE-4787-BB1C-AD96E8BA7C77}"/>
              </a:ext>
            </a:extLst>
          </p:cNvPr>
          <p:cNvSpPr/>
          <p:nvPr/>
        </p:nvSpPr>
        <p:spPr>
          <a:xfrm>
            <a:off x="3213364" y="3296186"/>
            <a:ext cx="116480" cy="9655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723E37-436D-4B16-9535-0DEA64227BBC}"/>
              </a:ext>
            </a:extLst>
          </p:cNvPr>
          <p:cNvSpPr/>
          <p:nvPr/>
        </p:nvSpPr>
        <p:spPr>
          <a:xfrm>
            <a:off x="3611961" y="3145783"/>
            <a:ext cx="494836" cy="48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7DD5AB-26C7-4540-BA5B-FDF28E09527C}"/>
              </a:ext>
            </a:extLst>
          </p:cNvPr>
          <p:cNvSpPr/>
          <p:nvPr/>
        </p:nvSpPr>
        <p:spPr>
          <a:xfrm>
            <a:off x="3561691" y="3186551"/>
            <a:ext cx="494836" cy="48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344957-4EBE-4E50-B19C-E704428ED880}"/>
              </a:ext>
            </a:extLst>
          </p:cNvPr>
          <p:cNvSpPr/>
          <p:nvPr/>
        </p:nvSpPr>
        <p:spPr>
          <a:xfrm>
            <a:off x="3511419" y="3235438"/>
            <a:ext cx="494836" cy="48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EE4ED5-DF0D-4880-95BE-5434EA950CB4}"/>
              </a:ext>
            </a:extLst>
          </p:cNvPr>
          <p:cNvSpPr/>
          <p:nvPr/>
        </p:nvSpPr>
        <p:spPr>
          <a:xfrm>
            <a:off x="3831026" y="3296186"/>
            <a:ext cx="116480" cy="9655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01B172B-29A1-44CE-8F67-C122AE3A1E26}"/>
              </a:ext>
            </a:extLst>
          </p:cNvPr>
          <p:cNvGrpSpPr/>
          <p:nvPr/>
        </p:nvGrpSpPr>
        <p:grpSpPr>
          <a:xfrm>
            <a:off x="4285819" y="3166620"/>
            <a:ext cx="986889" cy="473600"/>
            <a:chOff x="3454233" y="4709075"/>
            <a:chExt cx="1591059" cy="76353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09E039-B08C-474B-9F1C-CAB8A7908582}"/>
                </a:ext>
              </a:extLst>
            </p:cNvPr>
            <p:cNvSpPr/>
            <p:nvPr/>
          </p:nvSpPr>
          <p:spPr>
            <a:xfrm>
              <a:off x="3584553" y="47303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1A5BF3F-A92E-4E7E-BC8B-A8273CB3B912}"/>
                </a:ext>
              </a:extLst>
            </p:cNvPr>
            <p:cNvSpPr/>
            <p:nvPr/>
          </p:nvSpPr>
          <p:spPr>
            <a:xfrm>
              <a:off x="3519394" y="47832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7F514DC-DE84-4C7D-BDB9-7F4985C778A3}"/>
                </a:ext>
              </a:extLst>
            </p:cNvPr>
            <p:cNvSpPr/>
            <p:nvPr/>
          </p:nvSpPr>
          <p:spPr>
            <a:xfrm>
              <a:off x="3454233" y="48465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BC8FD82-F27E-495E-B99D-9ACBE372CE74}"/>
                </a:ext>
              </a:extLst>
            </p:cNvPr>
            <p:cNvSpPr/>
            <p:nvPr/>
          </p:nvSpPr>
          <p:spPr>
            <a:xfrm>
              <a:off x="3868499" y="49253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D48F05-6374-4E1D-AB81-AE3BC4052BE1}"/>
                </a:ext>
              </a:extLst>
            </p:cNvPr>
            <p:cNvSpPr/>
            <p:nvPr/>
          </p:nvSpPr>
          <p:spPr>
            <a:xfrm>
              <a:off x="4403899" y="47090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0C13446-9A1D-4244-A205-41D17E9479DA}"/>
                </a:ext>
              </a:extLst>
            </p:cNvPr>
            <p:cNvSpPr/>
            <p:nvPr/>
          </p:nvSpPr>
          <p:spPr>
            <a:xfrm>
              <a:off x="4338740" y="47619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6703C24-CE7E-4F37-903C-4CDE7012F892}"/>
                </a:ext>
              </a:extLst>
            </p:cNvPr>
            <p:cNvSpPr/>
            <p:nvPr/>
          </p:nvSpPr>
          <p:spPr>
            <a:xfrm>
              <a:off x="4273579" y="48252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1293E70-C566-448F-B2D5-BFF258E96CF9}"/>
                </a:ext>
              </a:extLst>
            </p:cNvPr>
            <p:cNvSpPr/>
            <p:nvPr/>
          </p:nvSpPr>
          <p:spPr>
            <a:xfrm>
              <a:off x="4687844" y="49040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7C4A42E-FC10-400A-8B96-16841175AF2B}"/>
              </a:ext>
            </a:extLst>
          </p:cNvPr>
          <p:cNvGrpSpPr/>
          <p:nvPr/>
        </p:nvGrpSpPr>
        <p:grpSpPr>
          <a:xfrm>
            <a:off x="5443762" y="3190647"/>
            <a:ext cx="919828" cy="415463"/>
            <a:chOff x="2990853" y="4875708"/>
            <a:chExt cx="791020" cy="35728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6473C8B-B1EE-49BF-84F2-73C20A65A2B4}"/>
                </a:ext>
              </a:extLst>
            </p:cNvPr>
            <p:cNvSpPr/>
            <p:nvPr/>
          </p:nvSpPr>
          <p:spPr>
            <a:xfrm>
              <a:off x="3053583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559EEC-89BB-4F40-9856-513F45D0005A}"/>
                </a:ext>
              </a:extLst>
            </p:cNvPr>
            <p:cNvSpPr/>
            <p:nvPr/>
          </p:nvSpPr>
          <p:spPr>
            <a:xfrm>
              <a:off x="3022218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A8322DD-FE00-4630-AC5B-B0F9F1E3FB83}"/>
                </a:ext>
              </a:extLst>
            </p:cNvPr>
            <p:cNvSpPr/>
            <p:nvPr/>
          </p:nvSpPr>
          <p:spPr>
            <a:xfrm>
              <a:off x="2990853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967573F-4422-47F9-9862-668FAE0A0802}"/>
                </a:ext>
              </a:extLst>
            </p:cNvPr>
            <p:cNvSpPr/>
            <p:nvPr/>
          </p:nvSpPr>
          <p:spPr>
            <a:xfrm>
              <a:off x="3190263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2EF841E-FDCB-456A-88F0-69F9558538EC}"/>
                </a:ext>
              </a:extLst>
            </p:cNvPr>
            <p:cNvSpPr/>
            <p:nvPr/>
          </p:nvSpPr>
          <p:spPr>
            <a:xfrm>
              <a:off x="3473132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A4F9D48-08E8-4D9D-8567-A9CD3B437799}"/>
                </a:ext>
              </a:extLst>
            </p:cNvPr>
            <p:cNvSpPr/>
            <p:nvPr/>
          </p:nvSpPr>
          <p:spPr>
            <a:xfrm>
              <a:off x="3441767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DD10478-805B-42C4-9E31-1EC58C4333EB}"/>
                </a:ext>
              </a:extLst>
            </p:cNvPr>
            <p:cNvSpPr/>
            <p:nvPr/>
          </p:nvSpPr>
          <p:spPr>
            <a:xfrm>
              <a:off x="3410402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16B4C8A-BA17-41C2-AB70-E4E4BB89A3B1}"/>
                </a:ext>
              </a:extLst>
            </p:cNvPr>
            <p:cNvSpPr/>
            <p:nvPr/>
          </p:nvSpPr>
          <p:spPr>
            <a:xfrm>
              <a:off x="3609812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E8AE7D1-E61F-467E-B1E9-A95DDEF649B0}"/>
              </a:ext>
            </a:extLst>
          </p:cNvPr>
          <p:cNvSpPr/>
          <p:nvPr/>
        </p:nvSpPr>
        <p:spPr>
          <a:xfrm>
            <a:off x="6673969" y="3242068"/>
            <a:ext cx="231556" cy="22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7C3F015-9B50-4A04-AC0B-4EB9BB6D2BE1}"/>
              </a:ext>
            </a:extLst>
          </p:cNvPr>
          <p:cNvSpPr/>
          <p:nvPr/>
        </p:nvSpPr>
        <p:spPr>
          <a:xfrm>
            <a:off x="6650445" y="3261145"/>
            <a:ext cx="231556" cy="22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96A246C-C3A2-4DC3-97C0-7AFBE80FB57B}"/>
              </a:ext>
            </a:extLst>
          </p:cNvPr>
          <p:cNvSpPr/>
          <p:nvPr/>
        </p:nvSpPr>
        <p:spPr>
          <a:xfrm>
            <a:off x="6626922" y="3284021"/>
            <a:ext cx="231556" cy="22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3CA3B6-E75A-41F3-AC7F-0F385495FE77}"/>
              </a:ext>
            </a:extLst>
          </p:cNvPr>
          <p:cNvSpPr/>
          <p:nvPr/>
        </p:nvSpPr>
        <p:spPr>
          <a:xfrm>
            <a:off x="6776479" y="3312448"/>
            <a:ext cx="54506" cy="4518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04E4C98-D767-4905-9476-87B283BA7B18}"/>
              </a:ext>
            </a:extLst>
          </p:cNvPr>
          <p:cNvSpPr/>
          <p:nvPr/>
        </p:nvSpPr>
        <p:spPr>
          <a:xfrm>
            <a:off x="6988631" y="3242068"/>
            <a:ext cx="231556" cy="22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5449D29-93DB-43BC-95ED-7119010F8C3A}"/>
              </a:ext>
            </a:extLst>
          </p:cNvPr>
          <p:cNvSpPr/>
          <p:nvPr/>
        </p:nvSpPr>
        <p:spPr>
          <a:xfrm>
            <a:off x="6965107" y="3261145"/>
            <a:ext cx="231556" cy="22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836539-3C60-4A5D-8958-9E117B48C9A0}"/>
              </a:ext>
            </a:extLst>
          </p:cNvPr>
          <p:cNvSpPr/>
          <p:nvPr/>
        </p:nvSpPr>
        <p:spPr>
          <a:xfrm>
            <a:off x="6941583" y="3284021"/>
            <a:ext cx="231556" cy="22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3BD3B7-9576-4F6D-BA7F-C7C274DB7345}"/>
              </a:ext>
            </a:extLst>
          </p:cNvPr>
          <p:cNvSpPr/>
          <p:nvPr/>
        </p:nvSpPr>
        <p:spPr>
          <a:xfrm>
            <a:off x="7091141" y="3312448"/>
            <a:ext cx="54506" cy="4518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9DE866F-145F-4C73-84E2-28D6DACD10C6}"/>
              </a:ext>
            </a:extLst>
          </p:cNvPr>
          <p:cNvSpPr/>
          <p:nvPr/>
        </p:nvSpPr>
        <p:spPr>
          <a:xfrm>
            <a:off x="7439572" y="2789768"/>
            <a:ext cx="141758" cy="116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71A551-29D9-4C05-838F-79535C8ED9C0}"/>
              </a:ext>
            </a:extLst>
          </p:cNvPr>
          <p:cNvSpPr/>
          <p:nvPr/>
        </p:nvSpPr>
        <p:spPr>
          <a:xfrm>
            <a:off x="7828350" y="3229705"/>
            <a:ext cx="141758" cy="334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DBFFB2F-1A0E-4299-BC49-301008538116}"/>
              </a:ext>
            </a:extLst>
          </p:cNvPr>
          <p:cNvCxnSpPr>
            <a:cxnSpLocks/>
          </p:cNvCxnSpPr>
          <p:nvPr/>
        </p:nvCxnSpPr>
        <p:spPr>
          <a:xfrm>
            <a:off x="7252230" y="3357168"/>
            <a:ext cx="1578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424369B-CBD8-4A34-8464-4D74FF8CBC92}"/>
              </a:ext>
            </a:extLst>
          </p:cNvPr>
          <p:cNvSpPr txBox="1"/>
          <p:nvPr/>
        </p:nvSpPr>
        <p:spPr>
          <a:xfrm>
            <a:off x="7742214" y="3599960"/>
            <a:ext cx="31611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10</a:t>
            </a:r>
            <a:endParaRPr lang="ko-KR" altLang="en-US" sz="1013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66FCC0B-203E-4EAC-BB42-B20E631028DF}"/>
              </a:ext>
            </a:extLst>
          </p:cNvPr>
          <p:cNvSpPr txBox="1"/>
          <p:nvPr/>
        </p:nvSpPr>
        <p:spPr>
          <a:xfrm>
            <a:off x="7252231" y="3948150"/>
            <a:ext cx="5116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1*512</a:t>
            </a:r>
            <a:endParaRPr lang="ko-KR" altLang="en-US" sz="1013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5602C5-C0B0-4EE8-9484-A063BA031036}"/>
              </a:ext>
            </a:extLst>
          </p:cNvPr>
          <p:cNvSpPr txBox="1"/>
          <p:nvPr/>
        </p:nvSpPr>
        <p:spPr>
          <a:xfrm>
            <a:off x="6533760" y="3497056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2 * 2 * 512</a:t>
            </a:r>
            <a:endParaRPr lang="ko-KR" altLang="en-US" sz="1013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632411-C5F4-4F81-AAB4-559C71633AD4}"/>
              </a:ext>
            </a:extLst>
          </p:cNvPr>
          <p:cNvCxnSpPr>
            <a:cxnSpLocks/>
          </p:cNvCxnSpPr>
          <p:nvPr/>
        </p:nvCxnSpPr>
        <p:spPr>
          <a:xfrm>
            <a:off x="6411575" y="3357168"/>
            <a:ext cx="1578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B5F4DB0-5265-4244-9468-0CA36BEA4EEB}"/>
              </a:ext>
            </a:extLst>
          </p:cNvPr>
          <p:cNvCxnSpPr>
            <a:cxnSpLocks/>
          </p:cNvCxnSpPr>
          <p:nvPr/>
        </p:nvCxnSpPr>
        <p:spPr>
          <a:xfrm>
            <a:off x="7635389" y="3357631"/>
            <a:ext cx="1578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20C45A6-263D-46B5-972E-A0D99664E78F}"/>
              </a:ext>
            </a:extLst>
          </p:cNvPr>
          <p:cNvSpPr txBox="1"/>
          <p:nvPr/>
        </p:nvSpPr>
        <p:spPr>
          <a:xfrm>
            <a:off x="5481072" y="3609741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4 * 4 * 256</a:t>
            </a:r>
            <a:endParaRPr lang="ko-KR" altLang="en-US" sz="1013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204A44D-F577-480C-ABE4-530782B2E8BF}"/>
              </a:ext>
            </a:extLst>
          </p:cNvPr>
          <p:cNvCxnSpPr>
            <a:cxnSpLocks/>
          </p:cNvCxnSpPr>
          <p:nvPr/>
        </p:nvCxnSpPr>
        <p:spPr>
          <a:xfrm>
            <a:off x="5285908" y="3351261"/>
            <a:ext cx="1578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A94549E-1BE0-49AA-A385-AACF148AB1B3}"/>
              </a:ext>
            </a:extLst>
          </p:cNvPr>
          <p:cNvCxnSpPr>
            <a:cxnSpLocks/>
          </p:cNvCxnSpPr>
          <p:nvPr/>
        </p:nvCxnSpPr>
        <p:spPr>
          <a:xfrm>
            <a:off x="4120020" y="3355073"/>
            <a:ext cx="1578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C8659CA6-844E-44EC-A6F1-04ADF25BF988}"/>
              </a:ext>
            </a:extLst>
          </p:cNvPr>
          <p:cNvCxnSpPr>
            <a:cxnSpLocks/>
          </p:cNvCxnSpPr>
          <p:nvPr/>
        </p:nvCxnSpPr>
        <p:spPr>
          <a:xfrm>
            <a:off x="2735903" y="3355073"/>
            <a:ext cx="1578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12D777A-AD0C-40A1-AB91-CCF7DD0F5659}"/>
              </a:ext>
            </a:extLst>
          </p:cNvPr>
          <p:cNvSpPr txBox="1"/>
          <p:nvPr/>
        </p:nvSpPr>
        <p:spPr>
          <a:xfrm>
            <a:off x="4332473" y="3668571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8 * 8 * 128</a:t>
            </a:r>
            <a:endParaRPr lang="ko-KR" altLang="en-US" sz="1013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3C3703-43E0-47B6-B6C1-32DDDB1DF207}"/>
              </a:ext>
            </a:extLst>
          </p:cNvPr>
          <p:cNvSpPr txBox="1"/>
          <p:nvPr/>
        </p:nvSpPr>
        <p:spPr>
          <a:xfrm>
            <a:off x="3058047" y="3762736"/>
            <a:ext cx="8226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16 * 16 * 64</a:t>
            </a:r>
            <a:endParaRPr lang="ko-KR" altLang="en-US" sz="1013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0D356CF-BF8B-413D-9884-93D25993D5FB}"/>
              </a:ext>
            </a:extLst>
          </p:cNvPr>
          <p:cNvSpPr txBox="1"/>
          <p:nvPr/>
        </p:nvSpPr>
        <p:spPr>
          <a:xfrm>
            <a:off x="1523148" y="3828096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32 * 32 * 3</a:t>
            </a:r>
            <a:endParaRPr lang="ko-KR" altLang="en-US" sz="1013" dirty="0"/>
          </a:p>
        </p:txBody>
      </p:sp>
    </p:spTree>
    <p:extLst>
      <p:ext uri="{BB962C8B-B14F-4D97-AF65-F5344CB8AC3E}">
        <p14:creationId xmlns:p14="http://schemas.microsoft.com/office/powerpoint/2010/main" val="24790468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A09AF-0CEA-4E0D-9EB1-A7376CEE4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37"/>
          <a:stretch/>
        </p:blipFill>
        <p:spPr>
          <a:xfrm>
            <a:off x="1227334" y="504497"/>
            <a:ext cx="6572153" cy="41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50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56D0C-D54C-48BE-8279-1071F036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25"/>
          <a:stretch/>
        </p:blipFill>
        <p:spPr>
          <a:xfrm>
            <a:off x="1262806" y="595149"/>
            <a:ext cx="6651626" cy="24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52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39059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Deeper Network : Result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CEAC5-1CBB-49F9-AC78-29C944AD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08" y="1492286"/>
            <a:ext cx="6508784" cy="1938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4818D-5F04-4BEA-98F7-C3533B9C1200}"/>
              </a:ext>
            </a:extLst>
          </p:cNvPr>
          <p:cNvSpPr txBox="1"/>
          <p:nvPr/>
        </p:nvSpPr>
        <p:spPr>
          <a:xfrm>
            <a:off x="3662376" y="3929412"/>
            <a:ext cx="14462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13" b="1" dirty="0"/>
              <a:t>학습이 진행되지 않음</a:t>
            </a:r>
            <a:r>
              <a:rPr lang="en-US" altLang="ko-KR" sz="1013" b="1" dirty="0"/>
              <a:t>.</a:t>
            </a:r>
            <a:endParaRPr lang="ko-KR" altLang="en-US" sz="1013" b="1" dirty="0"/>
          </a:p>
        </p:txBody>
      </p:sp>
    </p:spTree>
    <p:extLst>
      <p:ext uri="{BB962C8B-B14F-4D97-AF65-F5344CB8AC3E}">
        <p14:creationId xmlns:p14="http://schemas.microsoft.com/office/powerpoint/2010/main" val="61744576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학습이 진행되지 않는 원인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DFA9-98D0-440B-8CF5-3E8A98A7ED81}"/>
              </a:ext>
            </a:extLst>
          </p:cNvPr>
          <p:cNvSpPr txBox="1"/>
          <p:nvPr/>
        </p:nvSpPr>
        <p:spPr>
          <a:xfrm>
            <a:off x="1290485" y="919491"/>
            <a:ext cx="16850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sz="1500" b="1"/>
              <a:t>경사 감소 소멸</a:t>
            </a:r>
            <a:endParaRPr lang="ko-KR" alt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77A7-69EA-4C2B-A0B9-AD766C09253D}"/>
              </a:ext>
            </a:extLst>
          </p:cNvPr>
          <p:cNvSpPr txBox="1"/>
          <p:nvPr/>
        </p:nvSpPr>
        <p:spPr>
          <a:xfrm>
            <a:off x="1290485" y="2929103"/>
            <a:ext cx="21346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sz="1500" b="1" dirty="0"/>
              <a:t>과 적합 </a:t>
            </a:r>
            <a:r>
              <a:rPr lang="en-US" altLang="ko-KR" sz="1500" b="1" dirty="0"/>
              <a:t>( Overfitting)</a:t>
            </a:r>
            <a:endParaRPr lang="ko-KR" altLang="en-US" sz="1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E82C5-FB6C-4271-9B32-F3A46BEF345D}"/>
              </a:ext>
            </a:extLst>
          </p:cNvPr>
          <p:cNvSpPr txBox="1"/>
          <p:nvPr/>
        </p:nvSpPr>
        <p:spPr>
          <a:xfrm>
            <a:off x="1876164" y="1194066"/>
            <a:ext cx="412164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13" dirty="0"/>
              <a:t>역전파가 진행되는 과정에서 경사 </a:t>
            </a:r>
            <a:r>
              <a:rPr lang="en-US" altLang="ko-KR" sz="1013" dirty="0"/>
              <a:t>(gradient) </a:t>
            </a:r>
            <a:r>
              <a:rPr lang="ko-KR" altLang="en-US" sz="1013" dirty="0"/>
              <a:t>가 </a:t>
            </a:r>
            <a:r>
              <a:rPr lang="en-US" altLang="ko-KR" sz="1013" dirty="0"/>
              <a:t>0</a:t>
            </a:r>
            <a:r>
              <a:rPr lang="ko-KR" altLang="en-US" sz="1013" dirty="0"/>
              <a:t>에 근접해버리는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99AD4-0699-490E-AF31-35138E8B2EA0}"/>
              </a:ext>
            </a:extLst>
          </p:cNvPr>
          <p:cNvSpPr txBox="1"/>
          <p:nvPr/>
        </p:nvSpPr>
        <p:spPr>
          <a:xfrm>
            <a:off x="1549030" y="3242234"/>
            <a:ext cx="46875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Training set</a:t>
            </a:r>
            <a:r>
              <a:rPr lang="ko-KR" altLang="en-US" sz="1013" dirty="0"/>
              <a:t>의</a:t>
            </a:r>
            <a:r>
              <a:rPr lang="en-US" altLang="ko-KR" sz="1013" dirty="0"/>
              <a:t> </a:t>
            </a:r>
            <a:r>
              <a:rPr lang="ko-KR" altLang="en-US" sz="1013" dirty="0"/>
              <a:t>노이즈에 까지 </a:t>
            </a:r>
            <a:r>
              <a:rPr lang="en-US" altLang="ko-KR" sz="1013" dirty="0"/>
              <a:t>overfit </a:t>
            </a:r>
            <a:r>
              <a:rPr lang="ko-KR" altLang="en-US" sz="1013" dirty="0"/>
              <a:t>되어 </a:t>
            </a:r>
            <a:r>
              <a:rPr lang="en-US" altLang="ko-KR" sz="1013" dirty="0"/>
              <a:t>test set</a:t>
            </a:r>
            <a:r>
              <a:rPr lang="ko-KR" altLang="en-US" sz="1013" dirty="0"/>
              <a:t> 에 대한 정확도가 낮아지는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6FDCDC-F430-4A20-B048-5787A60C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22568" b="29901"/>
          <a:stretch/>
        </p:blipFill>
        <p:spPr>
          <a:xfrm>
            <a:off x="3618184" y="1512074"/>
            <a:ext cx="1907630" cy="93196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33B6E1-1813-474E-B811-0DDD4EA58EFA}"/>
              </a:ext>
            </a:extLst>
          </p:cNvPr>
          <p:cNvGrpSpPr/>
          <p:nvPr/>
        </p:nvGrpSpPr>
        <p:grpSpPr>
          <a:xfrm>
            <a:off x="2499013" y="3574837"/>
            <a:ext cx="4414166" cy="1051454"/>
            <a:chOff x="1027832" y="4520797"/>
            <a:chExt cx="7456436" cy="17761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169676-8A0D-4112-B0D5-F0594F98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F4A772-98E7-448B-8C1E-A4078937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8656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학습이 진행되지 않는 원인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DFA9-98D0-440B-8CF5-3E8A98A7ED81}"/>
              </a:ext>
            </a:extLst>
          </p:cNvPr>
          <p:cNvSpPr txBox="1"/>
          <p:nvPr/>
        </p:nvSpPr>
        <p:spPr>
          <a:xfrm>
            <a:off x="1290485" y="919491"/>
            <a:ext cx="16850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sz="1500" b="1"/>
              <a:t>경사 감소 소멸</a:t>
            </a:r>
            <a:endParaRPr lang="ko-KR" alt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77A7-69EA-4C2B-A0B9-AD766C09253D}"/>
              </a:ext>
            </a:extLst>
          </p:cNvPr>
          <p:cNvSpPr txBox="1"/>
          <p:nvPr/>
        </p:nvSpPr>
        <p:spPr>
          <a:xfrm>
            <a:off x="1290485" y="2929103"/>
            <a:ext cx="21346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sz="1500" b="1" dirty="0"/>
              <a:t>과 적합 </a:t>
            </a:r>
            <a:r>
              <a:rPr lang="en-US" altLang="ko-KR" sz="1500" b="1" dirty="0"/>
              <a:t>( Overfitting)</a:t>
            </a:r>
            <a:endParaRPr lang="ko-KR" altLang="en-US" sz="1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E82C5-FB6C-4271-9B32-F3A46BEF345D}"/>
              </a:ext>
            </a:extLst>
          </p:cNvPr>
          <p:cNvSpPr txBox="1"/>
          <p:nvPr/>
        </p:nvSpPr>
        <p:spPr>
          <a:xfrm>
            <a:off x="1876164" y="1194066"/>
            <a:ext cx="412164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13" dirty="0"/>
              <a:t>역전파가 진행되는 과정에서 경사 </a:t>
            </a:r>
            <a:r>
              <a:rPr lang="en-US" altLang="ko-KR" sz="1013" dirty="0"/>
              <a:t>(gradient) </a:t>
            </a:r>
            <a:r>
              <a:rPr lang="ko-KR" altLang="en-US" sz="1013" dirty="0"/>
              <a:t>가 </a:t>
            </a:r>
            <a:r>
              <a:rPr lang="en-US" altLang="ko-KR" sz="1013" dirty="0"/>
              <a:t>0</a:t>
            </a:r>
            <a:r>
              <a:rPr lang="ko-KR" altLang="en-US" sz="1013" dirty="0"/>
              <a:t>에 근접해버리는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99AD4-0699-490E-AF31-35138E8B2EA0}"/>
              </a:ext>
            </a:extLst>
          </p:cNvPr>
          <p:cNvSpPr txBox="1"/>
          <p:nvPr/>
        </p:nvSpPr>
        <p:spPr>
          <a:xfrm>
            <a:off x="1549030" y="3242234"/>
            <a:ext cx="46875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Training set</a:t>
            </a:r>
            <a:r>
              <a:rPr lang="ko-KR" altLang="en-US" sz="1013" dirty="0"/>
              <a:t>의</a:t>
            </a:r>
            <a:r>
              <a:rPr lang="en-US" altLang="ko-KR" sz="1013" dirty="0"/>
              <a:t> </a:t>
            </a:r>
            <a:r>
              <a:rPr lang="ko-KR" altLang="en-US" sz="1013" dirty="0"/>
              <a:t>노이즈에 까지 </a:t>
            </a:r>
            <a:r>
              <a:rPr lang="en-US" altLang="ko-KR" sz="1013" dirty="0"/>
              <a:t>overfit </a:t>
            </a:r>
            <a:r>
              <a:rPr lang="ko-KR" altLang="en-US" sz="1013" dirty="0"/>
              <a:t>되어 </a:t>
            </a:r>
            <a:r>
              <a:rPr lang="en-US" altLang="ko-KR" sz="1013" dirty="0"/>
              <a:t>test set</a:t>
            </a:r>
            <a:r>
              <a:rPr lang="ko-KR" altLang="en-US" sz="1013" dirty="0"/>
              <a:t> 에 대한 정확도가 낮아지는 문제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05812B4-2F3C-4ED3-96B0-CA510B09897D}"/>
              </a:ext>
            </a:extLst>
          </p:cNvPr>
          <p:cNvSpPr/>
          <p:nvPr/>
        </p:nvSpPr>
        <p:spPr>
          <a:xfrm>
            <a:off x="2254564" y="1679999"/>
            <a:ext cx="457200" cy="1655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2E9B6-D151-4DFC-83FC-DC6CEB2083D6}"/>
              </a:ext>
            </a:extLst>
          </p:cNvPr>
          <p:cNvSpPr txBox="1"/>
          <p:nvPr/>
        </p:nvSpPr>
        <p:spPr>
          <a:xfrm>
            <a:off x="2750227" y="1624268"/>
            <a:ext cx="28857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b="1" dirty="0"/>
              <a:t>ReLU</a:t>
            </a:r>
            <a:r>
              <a:rPr lang="ko-KR" altLang="en-US" sz="1013" b="1" dirty="0"/>
              <a:t> 활성화 함수</a:t>
            </a:r>
            <a:r>
              <a:rPr lang="en-US" altLang="ko-KR" sz="1013" b="1" dirty="0"/>
              <a:t>, Batch normalization, Initializer</a:t>
            </a:r>
            <a:endParaRPr lang="ko-KR" altLang="en-US" sz="1013" b="1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3626B3-DAE8-490A-A8D8-D6B66B921655}"/>
              </a:ext>
            </a:extLst>
          </p:cNvPr>
          <p:cNvSpPr/>
          <p:nvPr/>
        </p:nvSpPr>
        <p:spPr>
          <a:xfrm>
            <a:off x="2335747" y="3784309"/>
            <a:ext cx="457200" cy="1655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E6498-2447-460C-B08E-463B31D09CB1}"/>
              </a:ext>
            </a:extLst>
          </p:cNvPr>
          <p:cNvSpPr txBox="1"/>
          <p:nvPr/>
        </p:nvSpPr>
        <p:spPr>
          <a:xfrm>
            <a:off x="2831411" y="3728578"/>
            <a:ext cx="12795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b="1" dirty="0"/>
              <a:t>Dropout , Ensemble </a:t>
            </a:r>
            <a:endParaRPr lang="ko-KR" altLang="en-US" sz="1013" b="1" dirty="0"/>
          </a:p>
        </p:txBody>
      </p:sp>
    </p:spTree>
    <p:extLst>
      <p:ext uri="{BB962C8B-B14F-4D97-AF65-F5344CB8AC3E}">
        <p14:creationId xmlns:p14="http://schemas.microsoft.com/office/powerpoint/2010/main" val="132430905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DNN review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E3CE3E-BB8D-47E6-979F-7462DB86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15" y="1413777"/>
            <a:ext cx="1682477" cy="918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F9337-BA18-4F95-B0D0-2EC7B0B1274E}"/>
              </a:ext>
            </a:extLst>
          </p:cNvPr>
          <p:cNvSpPr txBox="1"/>
          <p:nvPr/>
        </p:nvSpPr>
        <p:spPr>
          <a:xfrm>
            <a:off x="1376023" y="2332430"/>
            <a:ext cx="11176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Single Perceptron</a:t>
            </a:r>
            <a:endParaRPr lang="ko-KR" altLang="en-US" sz="1013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0FCB2E2-A744-4348-91A7-BDF2E3D998A2}"/>
              </a:ext>
            </a:extLst>
          </p:cNvPr>
          <p:cNvSpPr/>
          <p:nvPr/>
        </p:nvSpPr>
        <p:spPr>
          <a:xfrm>
            <a:off x="3001403" y="1622557"/>
            <a:ext cx="287720" cy="390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74AF90-9EC0-405C-B25E-D8A39DA93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74" y="1389506"/>
            <a:ext cx="1342708" cy="8324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503673-982C-4F16-A5E3-C50F908856D0}"/>
              </a:ext>
            </a:extLst>
          </p:cNvPr>
          <p:cNvSpPr txBox="1"/>
          <p:nvPr/>
        </p:nvSpPr>
        <p:spPr>
          <a:xfrm>
            <a:off x="3213750" y="2326137"/>
            <a:ext cx="137730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Multi layer Perceptron</a:t>
            </a:r>
            <a:endParaRPr lang="ko-KR" altLang="en-US" sz="1013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0D7326A-EB96-4600-9758-385C3A06C2A5}"/>
              </a:ext>
            </a:extLst>
          </p:cNvPr>
          <p:cNvSpPr/>
          <p:nvPr/>
        </p:nvSpPr>
        <p:spPr>
          <a:xfrm>
            <a:off x="5134844" y="1622557"/>
            <a:ext cx="287720" cy="390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B1C3B31-8751-4493-B498-0C185667E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282" y="1482659"/>
            <a:ext cx="2073165" cy="9339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25FEAF-009F-46EA-AB08-941FC87EAFAD}"/>
              </a:ext>
            </a:extLst>
          </p:cNvPr>
          <p:cNvSpPr txBox="1"/>
          <p:nvPr/>
        </p:nvSpPr>
        <p:spPr>
          <a:xfrm>
            <a:off x="5985798" y="2466652"/>
            <a:ext cx="131638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Deep neural Network</a:t>
            </a:r>
            <a:endParaRPr lang="ko-KR" altLang="en-US" sz="10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E049B-CDCA-4B54-AC86-5153749EB6B1}"/>
              </a:ext>
            </a:extLst>
          </p:cNvPr>
          <p:cNvSpPr txBox="1"/>
          <p:nvPr/>
        </p:nvSpPr>
        <p:spPr>
          <a:xfrm>
            <a:off x="1406872" y="2667291"/>
            <a:ext cx="1268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의의</a:t>
            </a:r>
            <a:r>
              <a:rPr lang="en-US" altLang="ko-KR" sz="900" b="1" dirty="0"/>
              <a:t>:</a:t>
            </a:r>
          </a:p>
          <a:p>
            <a:r>
              <a:rPr lang="ko-KR" altLang="en-US" sz="900" dirty="0"/>
              <a:t>신경세포를 모방</a:t>
            </a:r>
            <a:endParaRPr lang="en-US" altLang="ko-KR" sz="900" dirty="0"/>
          </a:p>
          <a:p>
            <a:r>
              <a:rPr lang="en-US" altLang="ko-KR" sz="900" dirty="0"/>
              <a:t>And/or </a:t>
            </a:r>
            <a:r>
              <a:rPr lang="ko-KR" altLang="en-US" sz="900" dirty="0"/>
              <a:t>문제 해결가능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ko-KR" altLang="en-US" sz="900" b="1" dirty="0"/>
              <a:t>한계</a:t>
            </a:r>
            <a:r>
              <a:rPr lang="en-US" altLang="ko-KR" sz="900" b="1" dirty="0"/>
              <a:t>:</a:t>
            </a:r>
          </a:p>
          <a:p>
            <a:r>
              <a:rPr lang="en-US" altLang="ko-KR" sz="900" dirty="0"/>
              <a:t>XOR </a:t>
            </a:r>
            <a:r>
              <a:rPr lang="ko-KR" altLang="en-US" sz="900" dirty="0"/>
              <a:t>문제 해결 불가능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09AEB-0376-4CE1-A504-A5FC1105F48E}"/>
              </a:ext>
            </a:extLst>
          </p:cNvPr>
          <p:cNvSpPr txBox="1"/>
          <p:nvPr/>
        </p:nvSpPr>
        <p:spPr>
          <a:xfrm>
            <a:off x="3001403" y="2622398"/>
            <a:ext cx="2376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의의</a:t>
            </a:r>
            <a:r>
              <a:rPr lang="en-US" altLang="ko-KR" sz="900" b="1" dirty="0"/>
              <a:t>:</a:t>
            </a:r>
          </a:p>
          <a:p>
            <a:r>
              <a:rPr lang="en-US" altLang="ko-KR" sz="900" dirty="0"/>
              <a:t>Single Perceptron </a:t>
            </a:r>
            <a:r>
              <a:rPr lang="ko-KR" altLang="en-US" sz="900" dirty="0"/>
              <a:t>을</a:t>
            </a:r>
            <a:r>
              <a:rPr lang="en-US" altLang="ko-KR" sz="900" dirty="0"/>
              <a:t> </a:t>
            </a:r>
            <a:r>
              <a:rPr lang="ko-KR" altLang="en-US" sz="900" b="1" dirty="0"/>
              <a:t>여러 층 으로 쌓음</a:t>
            </a:r>
            <a:r>
              <a:rPr lang="en-US" altLang="ko-KR" sz="900" b="1" dirty="0"/>
              <a:t/>
            </a:r>
            <a:br>
              <a:rPr lang="en-US" altLang="ko-KR" sz="900" b="1" dirty="0"/>
            </a:br>
            <a:endParaRPr lang="en-US" altLang="ko-KR" sz="900" b="1" dirty="0"/>
          </a:p>
          <a:p>
            <a:endParaRPr lang="en-US" altLang="ko-KR" sz="900" dirty="0"/>
          </a:p>
          <a:p>
            <a:r>
              <a:rPr lang="ko-KR" altLang="en-US" sz="900" b="1" dirty="0"/>
              <a:t>한계</a:t>
            </a:r>
            <a:r>
              <a:rPr lang="en-US" altLang="ko-KR" sz="900" b="1" dirty="0"/>
              <a:t>:</a:t>
            </a:r>
            <a:br>
              <a:rPr lang="en-US" altLang="ko-KR" sz="900" b="1" dirty="0"/>
            </a:br>
            <a:r>
              <a:rPr lang="ko-KR" altLang="en-US" sz="900" dirty="0"/>
              <a:t>더 복잡한 문제를 해결하기 위해서는 더 깊은 신경망이 필요</a:t>
            </a:r>
            <a:r>
              <a:rPr lang="en-US" altLang="ko-KR" sz="900" dirty="0"/>
              <a:t>.</a:t>
            </a:r>
          </a:p>
          <a:p>
            <a:endParaRPr lang="en-US" altLang="ko-KR" sz="900" b="1" dirty="0"/>
          </a:p>
          <a:p>
            <a:r>
              <a:rPr lang="ko-KR" altLang="en-US" sz="900" b="1" dirty="0"/>
              <a:t>하지만 </a:t>
            </a:r>
            <a:r>
              <a:rPr lang="ko-KR" altLang="en-US" sz="900" dirty="0"/>
              <a:t>파라미터 수가 많아지면서 일반적은 경사감소법으로는 학습이 힘들어 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DEB7B8-466E-4EFD-A103-39DF5C6832DF}"/>
              </a:ext>
            </a:extLst>
          </p:cNvPr>
          <p:cNvSpPr txBox="1"/>
          <p:nvPr/>
        </p:nvSpPr>
        <p:spPr>
          <a:xfrm>
            <a:off x="5658239" y="2762913"/>
            <a:ext cx="23766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의의</a:t>
            </a:r>
            <a:r>
              <a:rPr lang="en-US" altLang="ko-KR" sz="900" b="1" dirty="0"/>
              <a:t>:</a:t>
            </a:r>
          </a:p>
          <a:p>
            <a:r>
              <a:rPr lang="ko-KR" altLang="en-US" sz="900" b="1" dirty="0" err="1"/>
              <a:t>역전파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(Back propagation) </a:t>
            </a:r>
            <a:r>
              <a:rPr lang="ko-KR" altLang="en-US" sz="900" dirty="0"/>
              <a:t>기법으로 많은 수의 파라미터도 학습 가능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ko-KR" altLang="en-US" sz="900" dirty="0"/>
              <a:t>신경망이 깊어짐에 따라 더 복잡한 문제 해결 가능</a:t>
            </a:r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=&gt; </a:t>
            </a:r>
            <a:r>
              <a:rPr lang="ko-KR" altLang="en-US" sz="900" dirty="0"/>
              <a:t>더욱더 복잡한 문제를 해결하려면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4176417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DNN review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955E78-4509-4BDD-AD61-4659A0C3E3DC}"/>
              </a:ext>
            </a:extLst>
          </p:cNvPr>
          <p:cNvGrpSpPr/>
          <p:nvPr/>
        </p:nvGrpSpPr>
        <p:grpSpPr>
          <a:xfrm>
            <a:off x="1143000" y="1885915"/>
            <a:ext cx="6729413" cy="1208180"/>
            <a:chOff x="-609599" y="1813970"/>
            <a:chExt cx="15976598" cy="31813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F18837-5FF1-4150-9AF4-436E20A30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3" t="13111" r="2164" b="2576"/>
            <a:stretch/>
          </p:blipFill>
          <p:spPr>
            <a:xfrm>
              <a:off x="-609599" y="1813970"/>
              <a:ext cx="7054850" cy="31813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E69D653-ACA4-4414-A274-4ABEA40C4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4197350" y="1813970"/>
              <a:ext cx="5219700" cy="318135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87FEB06-5BFC-425B-B19E-F50C0F6AC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7175500" y="1813970"/>
              <a:ext cx="5219700" cy="31813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6B705D3-D164-4C8C-A96F-4B59CE002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10147299" y="1813970"/>
              <a:ext cx="5219700" cy="318135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600081" y="3763542"/>
            <a:ext cx="5943839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그러나 </a:t>
            </a:r>
            <a:r>
              <a:rPr lang="ko-KR" altLang="en-US" sz="1013" b="1" dirty="0"/>
              <a:t>경사감소 소멸 </a:t>
            </a:r>
            <a:r>
              <a:rPr lang="ko-KR" altLang="en-US" sz="1013" dirty="0"/>
              <a:t>문제로 인하여 신경망을 무한정 깊게 만들 수는 없다</a:t>
            </a:r>
            <a:r>
              <a:rPr lang="en-US" altLang="ko-KR" sz="1013" dirty="0"/>
              <a:t/>
            </a:r>
            <a:br>
              <a:rPr lang="en-US" altLang="ko-KR" sz="1013" dirty="0"/>
            </a:br>
            <a:endParaRPr lang="en-US" altLang="ko-KR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표현력은 증가하나 학습이 불가능하다</a:t>
            </a:r>
          </a:p>
        </p:txBody>
      </p:sp>
    </p:spTree>
    <p:extLst>
      <p:ext uri="{BB962C8B-B14F-4D97-AF65-F5344CB8AC3E}">
        <p14:creationId xmlns:p14="http://schemas.microsoft.com/office/powerpoint/2010/main" val="30753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B2779-653C-494A-8CF5-839F7589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Course Outline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E7F24-0DD3-41B3-80CA-EDBC66AA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</a:t>
            </a:fld>
            <a:endParaRPr 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CF708FE-B93D-40F2-B480-79686DEAC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Regression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Binary Classification</a:t>
            </a:r>
          </a:p>
          <a:p>
            <a:r>
              <a:rPr lang="en-US" altLang="ko-KR" dirty="0"/>
              <a:t>Softmax Classification</a:t>
            </a:r>
          </a:p>
          <a:p>
            <a:r>
              <a:rPr lang="en-US" altLang="ko-KR" dirty="0"/>
              <a:t>Artificial Neural Networks (ANN)</a:t>
            </a:r>
          </a:p>
          <a:p>
            <a:r>
              <a:rPr lang="en-US" altLang="ko-KR" dirty="0"/>
              <a:t>Convolutional Neural Networks (CNN)</a:t>
            </a:r>
          </a:p>
          <a:p>
            <a:r>
              <a:rPr lang="en-US" altLang="ko-KR" dirty="0"/>
              <a:t>Cifar10 </a:t>
            </a:r>
          </a:p>
        </p:txBody>
      </p:sp>
    </p:spTree>
    <p:extLst>
      <p:ext uri="{BB962C8B-B14F-4D97-AF65-F5344CB8AC3E}">
        <p14:creationId xmlns:p14="http://schemas.microsoft.com/office/powerpoint/2010/main" val="98422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8145F-3905-4A18-BB2D-25E4C75A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Regression and Classification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9A80F-FB9F-41C7-8867-90FA4E62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20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F22D5C-FF0F-49DE-A80D-3A5D3FBBBACE}"/>
              </a:ext>
            </a:extLst>
          </p:cNvPr>
          <p:cNvSpPr/>
          <p:nvPr/>
        </p:nvSpPr>
        <p:spPr>
          <a:xfrm>
            <a:off x="222831" y="1151725"/>
            <a:ext cx="4195605" cy="307127"/>
          </a:xfrm>
          <a:prstGeom prst="rect">
            <a:avLst/>
          </a:prstGeom>
          <a:solidFill>
            <a:srgbClr val="0066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(Examples)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D174FA-BE4F-4DED-9B53-2701C8EFF5C4}"/>
              </a:ext>
            </a:extLst>
          </p:cNvPr>
          <p:cNvSpPr/>
          <p:nvPr/>
        </p:nvSpPr>
        <p:spPr>
          <a:xfrm>
            <a:off x="222831" y="1458852"/>
            <a:ext cx="4195605" cy="25896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Exam Score Prediction (based on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Stock Price Prediction (based on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7A74C1-6CEE-4ED2-AFCD-121FFF27A0F7}"/>
              </a:ext>
            </a:extLst>
          </p:cNvPr>
          <p:cNvSpPr/>
          <p:nvPr/>
        </p:nvSpPr>
        <p:spPr>
          <a:xfrm>
            <a:off x="4731645" y="1151725"/>
            <a:ext cx="4195605" cy="307127"/>
          </a:xfrm>
          <a:prstGeom prst="rect">
            <a:avLst/>
          </a:prstGeom>
          <a:solidFill>
            <a:srgbClr val="0066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 (Examples)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0B5D40-6C81-49E0-B747-C209A7F0F84D}"/>
              </a:ext>
            </a:extLst>
          </p:cNvPr>
          <p:cNvSpPr/>
          <p:nvPr/>
        </p:nvSpPr>
        <p:spPr>
          <a:xfrm>
            <a:off x="4731645" y="1458852"/>
            <a:ext cx="4195605" cy="25896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Pass/Fail (Binary Classification)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Letter Grades (Multi-Level Classification)</a:t>
            </a:r>
          </a:p>
        </p:txBody>
      </p:sp>
      <p:pic>
        <p:nvPicPr>
          <p:cNvPr id="2050" name="Picture 2" descr="Regression icon에 대한 이미지 검색결과">
            <a:extLst>
              <a:ext uri="{FF2B5EF4-FFF2-40B4-BE49-F238E27FC236}">
                <a16:creationId xmlns:a16="http://schemas.microsoft.com/office/drawing/2014/main" id="{6132638C-12D0-4ECD-B8CC-AB986F11D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80" y="2329735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s231n.github.io/assets/trainset.jpg">
            <a:extLst>
              <a:ext uri="{FF2B5EF4-FFF2-40B4-BE49-F238E27FC236}">
                <a16:creationId xmlns:a16="http://schemas.microsoft.com/office/drawing/2014/main" id="{DFE5DFEB-A600-4090-85E1-A66EBF44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6" y="2067122"/>
            <a:ext cx="3925755" cy="180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635E48-E9CF-4E99-A44E-9CED16AC30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41" y="64887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241721" y="3957586"/>
            <a:ext cx="5943839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하지만 연속적인 미분으로 </a:t>
            </a:r>
            <a:r>
              <a:rPr lang="ko-KR" altLang="en-US" sz="1013" b="1" dirty="0"/>
              <a:t>경사</a:t>
            </a:r>
            <a:r>
              <a:rPr lang="en-US" altLang="ko-KR" sz="1013" b="1" dirty="0"/>
              <a:t>(gradient)</a:t>
            </a:r>
            <a:r>
              <a:rPr lang="ko-KR" altLang="en-US" sz="1013" b="1" dirty="0"/>
              <a:t>가 소멸</a:t>
            </a:r>
            <a:r>
              <a:rPr lang="ko-KR" altLang="en-US" sz="1013" dirty="0"/>
              <a:t>되어 버려서 미처 최전단의 파라미터까지 학습이 되지 못함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464C8A-195F-4041-A7A3-087D03D74FA8}"/>
              </a:ext>
            </a:extLst>
          </p:cNvPr>
          <p:cNvGrpSpPr/>
          <p:nvPr/>
        </p:nvGrpSpPr>
        <p:grpSpPr>
          <a:xfrm>
            <a:off x="2362200" y="958867"/>
            <a:ext cx="4280127" cy="1190333"/>
            <a:chOff x="0" y="1167189"/>
            <a:chExt cx="8972550" cy="249532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2955E78-4509-4BDD-AD61-4659A0C3E3DC}"/>
                </a:ext>
              </a:extLst>
            </p:cNvPr>
            <p:cNvGrpSpPr/>
            <p:nvPr/>
          </p:nvGrpSpPr>
          <p:grpSpPr>
            <a:xfrm>
              <a:off x="0" y="2051610"/>
              <a:ext cx="8972550" cy="1610906"/>
              <a:chOff x="-609599" y="1813970"/>
              <a:chExt cx="15976598" cy="31813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5F18837-5FF1-4150-9AF4-436E20A3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03" t="13111" r="2164" b="2576"/>
              <a:stretch/>
            </p:blipFill>
            <p:spPr>
              <a:xfrm>
                <a:off x="-609599" y="1813970"/>
                <a:ext cx="7054850" cy="31813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E69D653-ACA4-4414-A274-4ABEA40C4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419735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87FEB06-5BFC-425B-B19E-F50C0F6AC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717550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6B705D3-D164-4C8C-A96F-4B59CE002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10147299" y="1813970"/>
                <a:ext cx="5219700" cy="3181350"/>
              </a:xfrm>
              <a:prstGeom prst="rect">
                <a:avLst/>
              </a:prstGeom>
            </p:spPr>
          </p:pic>
        </p:grpSp>
        <p:sp>
          <p:nvSpPr>
            <p:cNvPr id="7" name="화살표: 아래로 구부러짐 6">
              <a:extLst>
                <a:ext uri="{FF2B5EF4-FFF2-40B4-BE49-F238E27FC236}">
                  <a16:creationId xmlns:a16="http://schemas.microsoft.com/office/drawing/2014/main" id="{569A9146-4D59-4046-A566-BD9395C6A68C}"/>
                </a:ext>
              </a:extLst>
            </p:cNvPr>
            <p:cNvSpPr/>
            <p:nvPr/>
          </p:nvSpPr>
          <p:spPr>
            <a:xfrm flipH="1">
              <a:off x="6959599" y="1182264"/>
              <a:ext cx="732971" cy="71158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32" name="화살표: 아래로 구부러짐 31">
              <a:extLst>
                <a:ext uri="{FF2B5EF4-FFF2-40B4-BE49-F238E27FC236}">
                  <a16:creationId xmlns:a16="http://schemas.microsoft.com/office/drawing/2014/main" id="{ED255DC1-E081-48B6-9B02-7034FB03AB07}"/>
                </a:ext>
              </a:extLst>
            </p:cNvPr>
            <p:cNvSpPr/>
            <p:nvPr/>
          </p:nvSpPr>
          <p:spPr>
            <a:xfrm flipH="1">
              <a:off x="6133882" y="1310493"/>
              <a:ext cx="732971" cy="6181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33" name="화살표: 아래로 구부러짐 32">
              <a:extLst>
                <a:ext uri="{FF2B5EF4-FFF2-40B4-BE49-F238E27FC236}">
                  <a16:creationId xmlns:a16="http://schemas.microsoft.com/office/drawing/2014/main" id="{5A372942-5BF1-401E-B921-F486A6A65D56}"/>
                </a:ext>
              </a:extLst>
            </p:cNvPr>
            <p:cNvSpPr/>
            <p:nvPr/>
          </p:nvSpPr>
          <p:spPr>
            <a:xfrm flipH="1">
              <a:off x="5375427" y="1462693"/>
              <a:ext cx="511193" cy="43115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34" name="화살표: 아래로 구부러짐 33">
              <a:extLst>
                <a:ext uri="{FF2B5EF4-FFF2-40B4-BE49-F238E27FC236}">
                  <a16:creationId xmlns:a16="http://schemas.microsoft.com/office/drawing/2014/main" id="{4BA24679-3191-47B1-823C-099EFAE47C72}"/>
                </a:ext>
              </a:extLst>
            </p:cNvPr>
            <p:cNvSpPr/>
            <p:nvPr/>
          </p:nvSpPr>
          <p:spPr>
            <a:xfrm flipH="1">
              <a:off x="4673599" y="1670657"/>
              <a:ext cx="387303" cy="2625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35" name="화살표: 아래로 구부러짐 34">
              <a:extLst>
                <a:ext uri="{FF2B5EF4-FFF2-40B4-BE49-F238E27FC236}">
                  <a16:creationId xmlns:a16="http://schemas.microsoft.com/office/drawing/2014/main" id="{F3EA8EBF-9CDD-493D-9ED1-6674EE6F2F38}"/>
                </a:ext>
              </a:extLst>
            </p:cNvPr>
            <p:cNvSpPr/>
            <p:nvPr/>
          </p:nvSpPr>
          <p:spPr>
            <a:xfrm flipH="1">
              <a:off x="3962044" y="1893852"/>
              <a:ext cx="264286" cy="78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87925-AEA0-4A3E-B9E4-1A9F084F73FF}"/>
                </a:ext>
              </a:extLst>
            </p:cNvPr>
            <p:cNvSpPr txBox="1"/>
            <p:nvPr/>
          </p:nvSpPr>
          <p:spPr>
            <a:xfrm rot="20157312">
              <a:off x="3284870" y="1167189"/>
              <a:ext cx="166040" cy="125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300" b="1" dirty="0"/>
                <a:t>!</a:t>
              </a:r>
              <a:endParaRPr lang="ko-KR" altLang="en-US" sz="33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A16CD-1988-4DD1-8C1C-1E397811838F}"/>
                </a:ext>
              </a:extLst>
            </p:cNvPr>
            <p:cNvSpPr txBox="1"/>
            <p:nvPr/>
          </p:nvSpPr>
          <p:spPr>
            <a:xfrm>
              <a:off x="862658" y="1362837"/>
              <a:ext cx="632980" cy="1258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300" b="1" dirty="0"/>
                <a:t>?</a:t>
              </a:r>
              <a:endParaRPr lang="ko-KR" altLang="en-US" sz="33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A7EB152-1485-4D59-A813-A39054C81B77}"/>
              </a:ext>
            </a:extLst>
          </p:cNvPr>
          <p:cNvSpPr txBox="1"/>
          <p:nvPr/>
        </p:nvSpPr>
        <p:spPr>
          <a:xfrm>
            <a:off x="1241721" y="3663650"/>
            <a:ext cx="594383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역전파는</a:t>
            </a:r>
            <a:r>
              <a:rPr lang="en-US" altLang="ko-KR" sz="1013" b="1" dirty="0"/>
              <a:t> </a:t>
            </a:r>
            <a:r>
              <a:rPr lang="ko-KR" altLang="en-US" sz="1013" b="1" dirty="0"/>
              <a:t>미분의 반복적 수행</a:t>
            </a:r>
          </a:p>
        </p:txBody>
      </p:sp>
      <p:sp>
        <p:nvSpPr>
          <p:cNvPr id="22" name="Rectangle 99">
            <a:extLst>
              <a:ext uri="{FF2B5EF4-FFF2-40B4-BE49-F238E27FC236}">
                <a16:creationId xmlns:a16="http://schemas.microsoft.com/office/drawing/2014/main" id="{86961CC9-F641-4BED-A810-B9CB3AA5D73F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경사 감소 소멸의 원인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BE7A03-656B-4F01-98D2-366308966A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76" y="2363053"/>
            <a:ext cx="4381976" cy="9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4828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241721" y="917930"/>
            <a:ext cx="594383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/>
              <a:t>Sigmoid </a:t>
            </a:r>
            <a:r>
              <a:rPr lang="ko-KR" altLang="en-US" sz="1013" dirty="0"/>
              <a:t>활성화 함수는 이러한 경사감소를 가속화 시킨다</a:t>
            </a:r>
            <a:r>
              <a:rPr lang="en-US" altLang="ko-KR" sz="1013" dirty="0"/>
              <a:t>.</a:t>
            </a:r>
            <a:endParaRPr lang="ko-KR" altLang="en-US" sz="1013" dirty="0"/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0640E-883C-491E-A1B5-0BE98D28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82" y="1699171"/>
            <a:ext cx="2214375" cy="17581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A08C65-ED3F-4F54-8BEB-AB1C8BEB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30" y="1735824"/>
            <a:ext cx="3266526" cy="17581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FACCCE-70B8-4352-8E8F-3B88BA9CC86F}"/>
              </a:ext>
            </a:extLst>
          </p:cNvPr>
          <p:cNvSpPr txBox="1"/>
          <p:nvPr/>
        </p:nvSpPr>
        <p:spPr>
          <a:xfrm>
            <a:off x="1802458" y="3695386"/>
            <a:ext cx="15295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(a)</a:t>
            </a:r>
            <a:r>
              <a:rPr lang="ko-KR" altLang="en-US" sz="1050" dirty="0"/>
              <a:t> </a:t>
            </a:r>
            <a:r>
              <a:rPr lang="en-US" altLang="ko-KR" sz="1050" dirty="0"/>
              <a:t>Sigmoid</a:t>
            </a:r>
            <a:r>
              <a:rPr lang="ko-KR" altLang="en-US" sz="1050" dirty="0"/>
              <a:t> 함수의 미분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548C8-D994-4EFE-8B72-38A5FCB048A5}"/>
              </a:ext>
            </a:extLst>
          </p:cNvPr>
          <p:cNvSpPr txBox="1"/>
          <p:nvPr/>
        </p:nvSpPr>
        <p:spPr>
          <a:xfrm>
            <a:off x="5396081" y="3695386"/>
            <a:ext cx="16706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(b)</a:t>
            </a:r>
            <a:r>
              <a:rPr lang="ko-KR" altLang="en-US" sz="1050" dirty="0"/>
              <a:t> </a:t>
            </a:r>
            <a:r>
              <a:rPr lang="en-US" altLang="ko-KR" sz="1050" dirty="0"/>
              <a:t>Sigmoid</a:t>
            </a:r>
            <a:r>
              <a:rPr lang="ko-KR" altLang="en-US" sz="1050" dirty="0"/>
              <a:t> 함수의 그래프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AD761-D028-4702-A2B5-B379BC6F9C3B}"/>
              </a:ext>
            </a:extLst>
          </p:cNvPr>
          <p:cNvSpPr txBox="1"/>
          <p:nvPr/>
        </p:nvSpPr>
        <p:spPr>
          <a:xfrm>
            <a:off x="2458320" y="4225571"/>
            <a:ext cx="325602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b="1" dirty="0"/>
              <a:t>Sigmoid </a:t>
            </a:r>
            <a:r>
              <a:rPr lang="ko-KR" altLang="en-US" sz="1013" b="1" dirty="0"/>
              <a:t>함수는 미분할수록 그 값이 급격하게 작아진다</a:t>
            </a:r>
          </a:p>
        </p:txBody>
      </p:sp>
    </p:spTree>
    <p:extLst>
      <p:ext uri="{BB962C8B-B14F-4D97-AF65-F5344CB8AC3E}">
        <p14:creationId xmlns:p14="http://schemas.microsoft.com/office/powerpoint/2010/main" val="235473273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241721" y="917930"/>
            <a:ext cx="5943839" cy="11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해결 방안 </a:t>
            </a:r>
            <a:r>
              <a:rPr lang="en-US" altLang="ko-KR" sz="1013" dirty="0"/>
              <a:t>1 : </a:t>
            </a:r>
            <a:r>
              <a:rPr lang="ko-KR" altLang="en-US" sz="1013" dirty="0"/>
              <a:t>활성화 함수를 사용하지 않는다</a:t>
            </a:r>
            <a:r>
              <a:rPr lang="en-US" altLang="ko-KR" sz="1013" dirty="0"/>
              <a:t>.  (</a:t>
            </a:r>
            <a:r>
              <a:rPr lang="ko-KR" altLang="en-US" sz="1013" dirty="0"/>
              <a:t>불가능</a:t>
            </a:r>
            <a:r>
              <a:rPr lang="en-US" altLang="ko-KR" sz="1013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해결 방안 </a:t>
            </a:r>
            <a:r>
              <a:rPr lang="en-US" altLang="ko-KR" sz="1013" dirty="0"/>
              <a:t>2 : Sigmoid</a:t>
            </a:r>
            <a:r>
              <a:rPr lang="ko-KR" altLang="en-US" sz="1013" dirty="0"/>
              <a:t>의 역할을 하면서도 미분해도 값이 작아지지 않는 다른 활성화 함수를 사용한다</a:t>
            </a:r>
            <a:r>
              <a:rPr lang="en-US" altLang="ko-KR" sz="1013" dirty="0"/>
              <a:t>.</a:t>
            </a:r>
          </a:p>
          <a:p>
            <a:r>
              <a:rPr lang="en-US" altLang="ko-KR" sz="1013" dirty="0"/>
              <a:t>		</a:t>
            </a:r>
          </a:p>
          <a:p>
            <a:r>
              <a:rPr lang="en-US" altLang="ko-KR" sz="1013" b="1" dirty="0"/>
              <a:t>	=&gt; ReLU </a:t>
            </a:r>
            <a:r>
              <a:rPr lang="ko-KR" altLang="en-US" sz="1013" b="1" dirty="0"/>
              <a:t>활성화 함수</a:t>
            </a:r>
            <a:r>
              <a:rPr lang="en-US" altLang="ko-KR" sz="1013" b="1" dirty="0"/>
              <a:t>, tanh </a:t>
            </a:r>
            <a:r>
              <a:rPr lang="ko-KR" altLang="en-US" sz="1013" b="1" dirty="0"/>
              <a:t>활성화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C5B1B-330D-499E-837B-C7D6AC15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38" y="2359386"/>
            <a:ext cx="5568125" cy="1578612"/>
          </a:xfrm>
          <a:prstGeom prst="rect">
            <a:avLst/>
          </a:prstGeom>
        </p:spPr>
      </p:pic>
      <p:sp>
        <p:nvSpPr>
          <p:cNvPr id="6" name="Rectangle 99">
            <a:extLst>
              <a:ext uri="{FF2B5EF4-FFF2-40B4-BE49-F238E27FC236}">
                <a16:creationId xmlns:a16="http://schemas.microsoft.com/office/drawing/2014/main" id="{50E38556-4B10-472B-B81B-F6562BBD18AD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730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B6366-4689-4097-85C1-8CC394A6FB03}"/>
              </a:ext>
            </a:extLst>
          </p:cNvPr>
          <p:cNvSpPr txBox="1"/>
          <p:nvPr/>
        </p:nvSpPr>
        <p:spPr>
          <a:xfrm>
            <a:off x="1404857" y="2571296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13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C68B6F-FEA0-4070-B616-1EFC5F5AC0CD}"/>
              </a:ext>
            </a:extLst>
          </p:cNvPr>
          <p:cNvSpPr/>
          <p:nvPr/>
        </p:nvSpPr>
        <p:spPr>
          <a:xfrm>
            <a:off x="1693639" y="933731"/>
            <a:ext cx="3429000" cy="21929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/>
            </a:r>
            <a:br>
              <a:rPr lang="en-US" altLang="ko-KR" sz="1050" b="1" dirty="0"/>
            </a:br>
            <a:r>
              <a:rPr lang="en-US" altLang="ko-KR" sz="1050" b="1" dirty="0"/>
              <a:t>2. CNN </a:t>
            </a:r>
            <a:r>
              <a:rPr lang="ko-KR" altLang="en-US" sz="1050" b="1" dirty="0"/>
              <a:t>성능 향상을 위한 기법들</a:t>
            </a:r>
            <a:endParaRPr lang="en-US" altLang="ko-KR" sz="1050" b="1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 err="1"/>
              <a:t>ReLU</a:t>
            </a:r>
            <a:endParaRPr lang="en-US" altLang="ko-KR" sz="1050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Initializer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Optimizer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Batch Normalization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Dropout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Regularization</a:t>
            </a:r>
            <a:br>
              <a:rPr lang="en-US" altLang="ko-KR" sz="1050" dirty="0"/>
            </a:b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(Advanced)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Data Augmentation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Ensemble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4B641-9D44-467E-ADA7-DC761ACA58BC}"/>
              </a:ext>
            </a:extLst>
          </p:cNvPr>
          <p:cNvSpPr txBox="1"/>
          <p:nvPr/>
        </p:nvSpPr>
        <p:spPr>
          <a:xfrm>
            <a:off x="1298198" y="598825"/>
            <a:ext cx="616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0735" indent="-160735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7C08CF-009F-440A-8FC3-F827A71505CB}"/>
              </a:ext>
            </a:extLst>
          </p:cNvPr>
          <p:cNvSpPr txBox="1"/>
          <p:nvPr/>
        </p:nvSpPr>
        <p:spPr>
          <a:xfrm>
            <a:off x="1693639" y="865055"/>
            <a:ext cx="2618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Cifar10 Image Classification Dataset </a:t>
            </a:r>
            <a:r>
              <a:rPr lang="ko-KR" altLang="en-US" sz="1050" b="1" dirty="0"/>
              <a:t>소개</a:t>
            </a:r>
            <a:r>
              <a:rPr lang="en-US" altLang="ko-KR" sz="1050" b="1" dirty="0"/>
              <a:t/>
            </a:r>
            <a:br>
              <a:rPr lang="en-US" altLang="ko-KR" sz="1050" b="1" dirty="0"/>
            </a:br>
            <a:endParaRPr lang="ko-KR" altLang="en-US" sz="105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117B34-A1C0-4C63-8EFA-7F33C4C0FDC3}"/>
              </a:ext>
            </a:extLst>
          </p:cNvPr>
          <p:cNvSpPr/>
          <p:nvPr/>
        </p:nvSpPr>
        <p:spPr>
          <a:xfrm flipH="1">
            <a:off x="2721343" y="1457935"/>
            <a:ext cx="225377" cy="127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16761621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A0D3EE-D32D-478E-BA1E-743C0F5F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17" y="1721211"/>
            <a:ext cx="2302752" cy="12573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433284-32FC-4D32-8079-A7D06822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10213"/>
            <a:ext cx="2907332" cy="1468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4BC12-71CD-49BB-90C4-487489A0CD87}"/>
              </a:ext>
            </a:extLst>
          </p:cNvPr>
          <p:cNvSpPr txBox="1"/>
          <p:nvPr/>
        </p:nvSpPr>
        <p:spPr>
          <a:xfrm>
            <a:off x="2122233" y="3183605"/>
            <a:ext cx="9701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(a)</a:t>
            </a:r>
            <a:r>
              <a:rPr lang="ko-KR" altLang="en-US" sz="1050" dirty="0"/>
              <a:t> </a:t>
            </a:r>
            <a:r>
              <a:rPr lang="en-US" altLang="ko-KR" sz="1050" dirty="0"/>
              <a:t>Perceptron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312AB-8AF9-466F-A516-64F0091D5076}"/>
              </a:ext>
            </a:extLst>
          </p:cNvPr>
          <p:cNvSpPr txBox="1"/>
          <p:nvPr/>
        </p:nvSpPr>
        <p:spPr>
          <a:xfrm>
            <a:off x="5212822" y="3183605"/>
            <a:ext cx="15039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(b)</a:t>
            </a:r>
            <a:r>
              <a:rPr lang="ko-KR" altLang="en-US" sz="1050" dirty="0"/>
              <a:t> 활성화 함수의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D27DE-B874-46D5-B923-30A737AF51F9}"/>
              </a:ext>
            </a:extLst>
          </p:cNvPr>
          <p:cNvSpPr txBox="1"/>
          <p:nvPr/>
        </p:nvSpPr>
        <p:spPr>
          <a:xfrm>
            <a:off x="1696249" y="3911484"/>
            <a:ext cx="437812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b="1" dirty="0"/>
              <a:t>Multi Layer Perceptron</a:t>
            </a:r>
            <a:r>
              <a:rPr lang="ko-KR" altLang="en-US" sz="1013" b="1" dirty="0"/>
              <a:t>과 </a:t>
            </a:r>
            <a:r>
              <a:rPr lang="en-US" altLang="ko-KR" sz="1013" b="1" dirty="0"/>
              <a:t>neural network</a:t>
            </a:r>
            <a:r>
              <a:rPr lang="ko-KR" altLang="en-US" sz="1013" b="1" dirty="0"/>
              <a:t>의 차이는 활성화 함수의 사용 유무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4824BE-239F-4593-AA94-B2D45D786017}"/>
              </a:ext>
            </a:extLst>
          </p:cNvPr>
          <p:cNvSpPr/>
          <p:nvPr/>
        </p:nvSpPr>
        <p:spPr>
          <a:xfrm>
            <a:off x="6400800" y="1721211"/>
            <a:ext cx="968829" cy="1257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4" name="Rectangle 99">
            <a:extLst>
              <a:ext uri="{FF2B5EF4-FFF2-40B4-BE49-F238E27FC236}">
                <a16:creationId xmlns:a16="http://schemas.microsoft.com/office/drawing/2014/main" id="{C64EBA9A-11FD-43CC-A8D7-3F450838AF7E}"/>
              </a:ext>
            </a:extLst>
          </p:cNvPr>
          <p:cNvSpPr/>
          <p:nvPr/>
        </p:nvSpPr>
        <p:spPr>
          <a:xfrm>
            <a:off x="1143000" y="521151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7851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C827F5-1D94-41EB-8B19-6ACF45416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6" r="33828"/>
          <a:stretch/>
        </p:blipFill>
        <p:spPr>
          <a:xfrm>
            <a:off x="2214479" y="1370601"/>
            <a:ext cx="4715043" cy="1615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82582-6480-4568-B968-9B40CE340BEB}"/>
              </a:ext>
            </a:extLst>
          </p:cNvPr>
          <p:cNvSpPr txBox="1"/>
          <p:nvPr/>
        </p:nvSpPr>
        <p:spPr>
          <a:xfrm>
            <a:off x="3054081" y="2939587"/>
            <a:ext cx="6158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/>
              <a:t>(a) </a:t>
            </a:r>
            <a:r>
              <a:rPr lang="ko-KR" altLang="en-US" sz="1013" dirty="0"/>
              <a:t>선형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30E67-8149-4642-8C32-462580C4A42A}"/>
              </a:ext>
            </a:extLst>
          </p:cNvPr>
          <p:cNvSpPr txBox="1"/>
          <p:nvPr/>
        </p:nvSpPr>
        <p:spPr>
          <a:xfrm>
            <a:off x="5280210" y="2896166"/>
            <a:ext cx="75212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(b</a:t>
            </a:r>
            <a:r>
              <a:rPr lang="en-US" altLang="ko-KR" sz="1013"/>
              <a:t>) </a:t>
            </a:r>
            <a:r>
              <a:rPr lang="ko-KR" altLang="en-US" sz="1013" dirty="0"/>
              <a:t>비선형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4F4C7-6D3F-4422-88F1-CF6939F1A95D}"/>
              </a:ext>
            </a:extLst>
          </p:cNvPr>
          <p:cNvSpPr txBox="1"/>
          <p:nvPr/>
        </p:nvSpPr>
        <p:spPr>
          <a:xfrm>
            <a:off x="1787465" y="3635599"/>
            <a:ext cx="5032147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활성화 함수를 사용하지 않을 경우 단순히 </a:t>
            </a:r>
            <a:r>
              <a:rPr lang="en-US" altLang="ko-KR" sz="1013" b="1" dirty="0"/>
              <a:t>w</a:t>
            </a:r>
            <a:r>
              <a:rPr lang="ko-KR" altLang="en-US" sz="1013" b="1" dirty="0"/>
              <a:t>들의 곱일 뿐이게 된다</a:t>
            </a:r>
            <a:r>
              <a:rPr lang="en-US" altLang="ko-KR" sz="1013" b="1" dirty="0"/>
              <a:t/>
            </a:r>
            <a:br>
              <a:rPr lang="en-US" altLang="ko-KR" sz="1013" b="1" dirty="0"/>
            </a:br>
            <a:r>
              <a:rPr lang="en-US" altLang="ko-KR" sz="1013" b="1" dirty="0"/>
              <a:t>out</a:t>
            </a:r>
            <a:r>
              <a:rPr lang="ko-KR" altLang="en-US" sz="1013" b="1" dirty="0"/>
              <a:t> </a:t>
            </a:r>
            <a:r>
              <a:rPr lang="en-US" altLang="ko-KR" sz="1013" b="1" dirty="0"/>
              <a:t>=</a:t>
            </a:r>
            <a:r>
              <a:rPr lang="ko-KR" altLang="en-US" sz="1013" b="1" dirty="0"/>
              <a:t>  </a:t>
            </a:r>
            <a:r>
              <a:rPr lang="en-US" altLang="ko-KR" sz="1013" b="1" dirty="0" err="1"/>
              <a:t>w</a:t>
            </a:r>
            <a:r>
              <a:rPr lang="en-US" altLang="ko-KR" sz="1013" b="1" baseline="-25000" dirty="0" err="1"/>
              <a:t>n</a:t>
            </a:r>
            <a:r>
              <a:rPr lang="ko-KR" altLang="en-US" sz="1013" b="1" dirty="0"/>
              <a:t>  </a:t>
            </a:r>
            <a:r>
              <a:rPr lang="en-US" altLang="ko-KR" sz="1013" b="1" dirty="0"/>
              <a:t>* w</a:t>
            </a:r>
            <a:r>
              <a:rPr lang="en-US" altLang="ko-KR" sz="1013" b="1" baseline="-25000" dirty="0"/>
              <a:t>n-1  …    </a:t>
            </a:r>
            <a:r>
              <a:rPr lang="en-US" altLang="ko-KR" sz="1013" b="1" dirty="0"/>
              <a:t>*  w</a:t>
            </a:r>
            <a:r>
              <a:rPr lang="en-US" altLang="ko-KR" sz="1013" b="1" baseline="-25000" dirty="0"/>
              <a:t>1</a:t>
            </a:r>
            <a:r>
              <a:rPr lang="en-US" altLang="ko-KR" sz="1013" b="1" dirty="0"/>
              <a:t> (x)  = C * x   &lt;- [x</a:t>
            </a:r>
            <a:r>
              <a:rPr lang="ko-KR" altLang="en-US" sz="1013" b="1" dirty="0"/>
              <a:t>에 대한 선형 함수</a:t>
            </a:r>
            <a:r>
              <a:rPr lang="en-US" altLang="ko-KR" sz="1013" b="1" dirty="0"/>
              <a:t>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1013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따라서 활성화 함수를 사용하지 않을</a:t>
            </a:r>
            <a:r>
              <a:rPr lang="en-US" altLang="ko-KR" sz="1013" b="1" dirty="0"/>
              <a:t> </a:t>
            </a:r>
            <a:r>
              <a:rPr lang="ko-KR" altLang="en-US" sz="1013" b="1" dirty="0"/>
              <a:t>경우 선형함수 밖에 표현할 수 없다</a:t>
            </a:r>
            <a:r>
              <a:rPr lang="en-US" altLang="ko-KR" sz="1013" b="1" dirty="0"/>
              <a:t>	</a:t>
            </a:r>
            <a:endParaRPr lang="ko-KR" altLang="en-US" sz="1013" b="1" dirty="0"/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3602FDDB-F987-4C9D-8765-E2EFB24FBFFA}"/>
              </a:ext>
            </a:extLst>
          </p:cNvPr>
          <p:cNvSpPr/>
          <p:nvPr/>
        </p:nvSpPr>
        <p:spPr>
          <a:xfrm>
            <a:off x="1143000" y="525093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840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E5652-B651-4936-9395-518385376B9B}"/>
              </a:ext>
            </a:extLst>
          </p:cNvPr>
          <p:cNvSpPr txBox="1"/>
          <p:nvPr/>
        </p:nvSpPr>
        <p:spPr>
          <a:xfrm>
            <a:off x="2065672" y="3968327"/>
            <a:ext cx="46685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50" b="1" dirty="0"/>
              <a:t>활성화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비선형</a:t>
            </a:r>
            <a:r>
              <a:rPr lang="en-US" altLang="ko-KR" sz="1050" b="1" dirty="0"/>
              <a:t>)</a:t>
            </a:r>
            <a:r>
              <a:rPr lang="ko-KR" altLang="en-US" sz="1050" b="1" dirty="0"/>
              <a:t> 함수를 거치게 되면 더 복잡한 함수표현 가능</a:t>
            </a:r>
            <a:r>
              <a:rPr lang="en-US" altLang="ko-KR" sz="1050" b="1" dirty="0"/>
              <a:t/>
            </a:r>
            <a:br>
              <a:rPr lang="en-US" altLang="ko-KR" sz="1050" b="1" dirty="0"/>
            </a:br>
            <a:r>
              <a:rPr lang="en-US" altLang="ko-KR" sz="1050" b="1" dirty="0"/>
              <a:t>out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=</a:t>
            </a:r>
            <a:r>
              <a:rPr lang="ko-KR" altLang="en-US" sz="1050" b="1" dirty="0"/>
              <a:t>  </a:t>
            </a:r>
            <a:r>
              <a:rPr lang="en-US" altLang="ko-KR" sz="1050" b="1" dirty="0"/>
              <a:t>f(</a:t>
            </a:r>
            <a:r>
              <a:rPr lang="en-US" altLang="ko-KR" sz="1050" b="1" dirty="0" err="1"/>
              <a:t>w</a:t>
            </a:r>
            <a:r>
              <a:rPr lang="en-US" altLang="ko-KR" sz="1050" b="1" baseline="-25000" dirty="0" err="1"/>
              <a:t>n</a:t>
            </a:r>
            <a:r>
              <a:rPr lang="ko-KR" altLang="en-US" sz="1050" b="1" dirty="0"/>
              <a:t>  </a:t>
            </a:r>
            <a:r>
              <a:rPr lang="en-US" altLang="ko-KR" sz="1050" b="1" dirty="0"/>
              <a:t>* f(w</a:t>
            </a:r>
            <a:r>
              <a:rPr lang="en-US" altLang="ko-KR" sz="1050" b="1" baseline="-25000" dirty="0"/>
              <a:t>n-1  …    </a:t>
            </a:r>
            <a:r>
              <a:rPr lang="en-US" altLang="ko-KR" sz="1050" b="1" dirty="0"/>
              <a:t>*  f(w</a:t>
            </a:r>
            <a:r>
              <a:rPr lang="en-US" altLang="ko-KR" sz="1050" b="1" baseline="-25000" dirty="0"/>
              <a:t>1</a:t>
            </a:r>
            <a:r>
              <a:rPr lang="en-US" altLang="ko-KR" sz="1050" b="1" dirty="0"/>
              <a:t> (x))))  = f </a:t>
            </a:r>
            <a:r>
              <a:rPr lang="en-US" altLang="ko-KR" sz="1050" b="1" dirty="0" err="1"/>
              <a:t>f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f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f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f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f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f</a:t>
            </a:r>
            <a:r>
              <a:rPr lang="en-US" altLang="ko-KR" sz="1050" b="1" dirty="0"/>
              <a:t> (x)   &lt;- [x</a:t>
            </a:r>
            <a:r>
              <a:rPr lang="ko-KR" altLang="en-US" sz="1050" b="1" dirty="0"/>
              <a:t>에 대한 비선형 함수</a:t>
            </a:r>
            <a:r>
              <a:rPr lang="en-US" altLang="ko-KR" sz="1050" b="1" dirty="0"/>
              <a:t>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1050" b="1" dirty="0"/>
          </a:p>
          <a:p>
            <a:endParaRPr lang="ko-KR" altLang="en-US" sz="105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412AE-8289-486F-B583-E24C7A3B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901" y="946430"/>
            <a:ext cx="2340686" cy="1820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64B8-155B-4864-9396-4C7446EB60D4}"/>
              </a:ext>
            </a:extLst>
          </p:cNvPr>
          <p:cNvSpPr txBox="1"/>
          <p:nvPr/>
        </p:nvSpPr>
        <p:spPr>
          <a:xfrm>
            <a:off x="5345468" y="2866430"/>
            <a:ext cx="15087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(b) </a:t>
            </a:r>
            <a:r>
              <a:rPr lang="ko-KR" altLang="en-US" sz="1050" b="1" dirty="0"/>
              <a:t>복잡한 비선형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EA78E-EF12-4CB7-BF4B-44079DA3B3C4}"/>
              </a:ext>
            </a:extLst>
          </p:cNvPr>
          <p:cNvSpPr txBox="1"/>
          <p:nvPr/>
        </p:nvSpPr>
        <p:spPr>
          <a:xfrm>
            <a:off x="2326727" y="2866430"/>
            <a:ext cx="1502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(a) </a:t>
            </a:r>
            <a:r>
              <a:rPr lang="ko-KR" altLang="en-US" sz="1050" b="1" dirty="0"/>
              <a:t>활성화 함수의 사용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DDB8F5-ACD1-4C14-95EA-A241D18E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504" y="1246661"/>
            <a:ext cx="2487145" cy="1256115"/>
          </a:xfrm>
          <a:prstGeom prst="rect">
            <a:avLst/>
          </a:prstGeom>
        </p:spPr>
      </p:pic>
      <p:sp>
        <p:nvSpPr>
          <p:cNvPr id="11" name="Rectangle 99">
            <a:extLst>
              <a:ext uri="{FF2B5EF4-FFF2-40B4-BE49-F238E27FC236}">
                <a16:creationId xmlns:a16="http://schemas.microsoft.com/office/drawing/2014/main" id="{3E7B6381-0379-4A05-92FC-F88D55DC8096}"/>
              </a:ext>
            </a:extLst>
          </p:cNvPr>
          <p:cNvSpPr/>
          <p:nvPr/>
        </p:nvSpPr>
        <p:spPr>
          <a:xfrm>
            <a:off x="1143000" y="521151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13483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2F4275-DC71-4AD7-B17A-26889E64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84" y="2044682"/>
            <a:ext cx="2551902" cy="1007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EB4628-09E5-493B-8A5D-67A37453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16" y="1685395"/>
            <a:ext cx="2178827" cy="1529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24A3C-664F-42BE-9A7D-A6FAB52222CD}"/>
              </a:ext>
            </a:extLst>
          </p:cNvPr>
          <p:cNvSpPr txBox="1"/>
          <p:nvPr/>
        </p:nvSpPr>
        <p:spPr>
          <a:xfrm>
            <a:off x="2845445" y="4072675"/>
            <a:ext cx="2666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13" b="1" dirty="0"/>
              <a:t>계단 함수는 신경세포의 </a:t>
            </a:r>
            <a:r>
              <a:rPr lang="ko-KR" altLang="en-US" sz="1013" b="1" dirty="0" err="1"/>
              <a:t>역치의</a:t>
            </a:r>
            <a:r>
              <a:rPr lang="ko-KR" altLang="en-US" sz="1013" b="1" dirty="0"/>
              <a:t> 개념과 같다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48C564-090D-45D1-9C13-4E169BD492B2}"/>
              </a:ext>
            </a:extLst>
          </p:cNvPr>
          <p:cNvCxnSpPr/>
          <p:nvPr/>
        </p:nvCxnSpPr>
        <p:spPr>
          <a:xfrm flipH="1">
            <a:off x="6825343" y="1801586"/>
            <a:ext cx="136072" cy="243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9D0FEA-3C52-4885-A141-CB1BC9448745}"/>
              </a:ext>
            </a:extLst>
          </p:cNvPr>
          <p:cNvSpPr txBox="1"/>
          <p:nvPr/>
        </p:nvSpPr>
        <p:spPr>
          <a:xfrm>
            <a:off x="6651171" y="1499538"/>
            <a:ext cx="73289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13"/>
              <a:t>발화 구간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A9E3D-F519-4BAF-8D90-BB13D2EC0B16}"/>
              </a:ext>
            </a:extLst>
          </p:cNvPr>
          <p:cNvSpPr txBox="1"/>
          <p:nvPr/>
        </p:nvSpPr>
        <p:spPr>
          <a:xfrm>
            <a:off x="5029200" y="3324328"/>
            <a:ext cx="86273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13"/>
              <a:t>비발화</a:t>
            </a:r>
            <a:r>
              <a:rPr lang="ko-KR" altLang="en-US" sz="1013" dirty="0"/>
              <a:t> 구간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A4DC897-A16C-4B22-969E-86FDF367E089}"/>
              </a:ext>
            </a:extLst>
          </p:cNvPr>
          <p:cNvCxnSpPr>
            <a:cxnSpLocks/>
          </p:cNvCxnSpPr>
          <p:nvPr/>
        </p:nvCxnSpPr>
        <p:spPr>
          <a:xfrm flipV="1">
            <a:off x="5600700" y="3091644"/>
            <a:ext cx="174317" cy="2016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A2FCA0-11D6-41B3-9711-B0F02204FBA4}"/>
              </a:ext>
            </a:extLst>
          </p:cNvPr>
          <p:cNvCxnSpPr>
            <a:cxnSpLocks/>
          </p:cNvCxnSpPr>
          <p:nvPr/>
        </p:nvCxnSpPr>
        <p:spPr>
          <a:xfrm flipH="1" flipV="1">
            <a:off x="6362011" y="3168772"/>
            <a:ext cx="231666" cy="198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0E9F3D-82D5-4C1F-A3A1-132C4BB6933C}"/>
              </a:ext>
            </a:extLst>
          </p:cNvPr>
          <p:cNvSpPr txBox="1"/>
          <p:nvPr/>
        </p:nvSpPr>
        <p:spPr>
          <a:xfrm>
            <a:off x="6553618" y="3350191"/>
            <a:ext cx="793807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13" dirty="0" err="1"/>
              <a:t>역치값</a:t>
            </a:r>
            <a:endParaRPr lang="en-US" altLang="ko-KR" sz="1013" dirty="0"/>
          </a:p>
          <a:p>
            <a:pPr algn="ctr"/>
            <a:r>
              <a:rPr lang="en-US" altLang="ko-KR" sz="1013" dirty="0"/>
              <a:t>(Threshold)</a:t>
            </a:r>
            <a:endParaRPr lang="ko-KR" altLang="en-US" sz="1013" dirty="0"/>
          </a:p>
        </p:txBody>
      </p:sp>
    </p:spTree>
    <p:extLst>
      <p:ext uri="{BB962C8B-B14F-4D97-AF65-F5344CB8AC3E}">
        <p14:creationId xmlns:p14="http://schemas.microsoft.com/office/powerpoint/2010/main" val="213894118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2219673" y="3891939"/>
            <a:ext cx="3820598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실수 확률을 표현하기 위하여 누적 확률 분포 함수 사용</a:t>
            </a:r>
            <a:endParaRPr lang="en-US" altLang="ko-KR" sz="1013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확률 함수로는 정규분포함수 사용</a:t>
            </a:r>
            <a:endParaRPr lang="en-US" altLang="ko-KR" sz="1013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하지만 미분하기가 너무 어려워서 실제로 사용하기 까다로움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CA79DE-18D2-4033-9E48-0486CB2D0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8"/>
          <a:stretch/>
        </p:blipFill>
        <p:spPr>
          <a:xfrm>
            <a:off x="1230085" y="1586217"/>
            <a:ext cx="3069773" cy="19328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4BF4C9-D130-442E-A0B0-F133E200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00" y="1347414"/>
            <a:ext cx="2541056" cy="1956774"/>
          </a:xfrm>
          <a:prstGeom prst="rect">
            <a:avLst/>
          </a:prstGeom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A295DF2D-1BD2-47BD-BCA3-55C79D4F2ED2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0282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637266" y="4378053"/>
            <a:ext cx="46410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13" b="1" dirty="0"/>
              <a:t>따라서 미분은 훨씬 간단하지만 기능적으로는 거의 동일한 </a:t>
            </a:r>
            <a:r>
              <a:rPr lang="en-US" altLang="ko-KR" sz="1013" b="1" dirty="0"/>
              <a:t>Sigmoid </a:t>
            </a:r>
            <a:r>
              <a:rPr lang="ko-KR" altLang="en-US" sz="1013" b="1" dirty="0"/>
              <a:t>함수를 개발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DEC1EC-0889-4DBB-8AC1-A58BD114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34" y="1021714"/>
            <a:ext cx="2982725" cy="20797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C86A85-6094-4135-A92D-A8D79AB51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91" b="1938"/>
          <a:stretch/>
        </p:blipFill>
        <p:spPr>
          <a:xfrm>
            <a:off x="1756852" y="3425484"/>
            <a:ext cx="2476502" cy="375898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ECECAE0-B0C7-4244-AB88-51FF30077559}"/>
              </a:ext>
            </a:extLst>
          </p:cNvPr>
          <p:cNvSpPr/>
          <p:nvPr/>
        </p:nvSpPr>
        <p:spPr>
          <a:xfrm>
            <a:off x="4110590" y="3600313"/>
            <a:ext cx="571500" cy="16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4A00B4-32D0-40C3-B346-7524C8A2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247" y="3504286"/>
            <a:ext cx="1594757" cy="4180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F0F951-01AF-4997-A9B6-479E2723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329" y="1176657"/>
            <a:ext cx="2068286" cy="153487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7B21B-F6D6-4077-96EE-E2A1A583CC14}"/>
              </a:ext>
            </a:extLst>
          </p:cNvPr>
          <p:cNvSpPr txBox="1"/>
          <p:nvPr/>
        </p:nvSpPr>
        <p:spPr>
          <a:xfrm>
            <a:off x="4969329" y="2712144"/>
            <a:ext cx="2670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Sigmoid </a:t>
            </a:r>
            <a:r>
              <a:rPr lang="ko-KR" altLang="en-US" sz="1200" dirty="0"/>
              <a:t>함수의 미분은 자기 자신으로</a:t>
            </a:r>
            <a:endParaRPr lang="en-US" altLang="ko-KR" sz="1200" dirty="0"/>
          </a:p>
          <a:p>
            <a:r>
              <a:rPr lang="ko-KR" altLang="en-US" sz="1200" dirty="0"/>
              <a:t>재귀적 표현 가능</a:t>
            </a:r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6693DD1F-ABA8-4E4B-B337-2FC657485DCD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42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A70E9-3546-4662-A680-DBA5BCDA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137F76-81BD-4E13-9521-081774C9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21</a:t>
            </a:fld>
            <a:endParaRPr 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CC73DBB-A410-4DC5-B510-B2C59D44B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Example (Exam Score Prediction)</a:t>
            </a:r>
            <a:endParaRPr lang="ko-KR" altLang="en-US" dirty="0"/>
          </a:p>
        </p:txBody>
      </p:sp>
      <p:pic>
        <p:nvPicPr>
          <p:cNvPr id="10" name="Picture 6" descr="robot illustration에 대한 이미지 검색결과">
            <a:extLst>
              <a:ext uri="{FF2B5EF4-FFF2-40B4-BE49-F238E27FC236}">
                <a16:creationId xmlns:a16="http://schemas.microsoft.com/office/drawing/2014/main" id="{78FE82B7-84F4-4384-9179-4701A564B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277" y="1102476"/>
            <a:ext cx="2572986" cy="257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F4197A-BCF4-469D-A0BE-8F305DB0A5C9}"/>
              </a:ext>
            </a:extLst>
          </p:cNvPr>
          <p:cNvSpPr txBox="1"/>
          <p:nvPr/>
        </p:nvSpPr>
        <p:spPr>
          <a:xfrm>
            <a:off x="5750026" y="2982198"/>
            <a:ext cx="116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  <a:p>
            <a:r>
              <a:rPr lang="en-US" altLang="ko-KR" sz="1600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</a:t>
            </a:r>
            <a:endParaRPr lang="ko-KR" altLang="en-US" sz="1600" dirty="0">
              <a:solidFill>
                <a:srgbClr val="00669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6BE79-165B-41C4-9A05-9B36DE61265F}"/>
              </a:ext>
            </a:extLst>
          </p:cNvPr>
          <p:cNvSpPr txBox="1"/>
          <p:nvPr/>
        </p:nvSpPr>
        <p:spPr>
          <a:xfrm>
            <a:off x="2723164" y="1370285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Hours</a:t>
            </a:r>
            <a:endParaRPr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7C4B70E-FDB2-4E78-9792-B22370C7D2B7}"/>
              </a:ext>
            </a:extLst>
          </p:cNvPr>
          <p:cNvSpPr/>
          <p:nvPr/>
        </p:nvSpPr>
        <p:spPr>
          <a:xfrm>
            <a:off x="4016277" y="1358802"/>
            <a:ext cx="410193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CF5FF08-6E67-4E17-8F34-B20952C645CD}"/>
              </a:ext>
            </a:extLst>
          </p:cNvPr>
          <p:cNvSpPr/>
          <p:nvPr/>
        </p:nvSpPr>
        <p:spPr>
          <a:xfrm>
            <a:off x="6095199" y="1401354"/>
            <a:ext cx="410193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E02514-5F3F-41BB-8CB9-9A7B4398EDF4}"/>
              </a:ext>
            </a:extLst>
          </p:cNvPr>
          <p:cNvSpPr txBox="1"/>
          <p:nvPr/>
        </p:nvSpPr>
        <p:spPr>
          <a:xfrm>
            <a:off x="6589263" y="1358802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60</a:t>
            </a:r>
            <a:endParaRPr lang="ko-KR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4E121CA-DF54-43C2-B9E6-8962286FC1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9364" y="3033695"/>
          <a:ext cx="2049838" cy="121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919">
                  <a:extLst>
                    <a:ext uri="{9D8B030D-6E8A-4147-A177-3AD203B41FA5}">
                      <a16:colId xmlns:a16="http://schemas.microsoft.com/office/drawing/2014/main" val="710197753"/>
                    </a:ext>
                  </a:extLst>
                </a:gridCol>
                <a:gridCol w="1024919">
                  <a:extLst>
                    <a:ext uri="{9D8B030D-6E8A-4147-A177-3AD203B41FA5}">
                      <a16:colId xmlns:a16="http://schemas.microsoft.com/office/drawing/2014/main" val="9318477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 (Hour)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 (Score)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72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7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976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61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25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278038" y="932725"/>
            <a:ext cx="3783408" cy="1651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하지만 </a:t>
            </a:r>
            <a:r>
              <a:rPr lang="en-US" altLang="ko-KR" sz="1013" b="1" dirty="0"/>
              <a:t>Sigmoid</a:t>
            </a:r>
            <a:r>
              <a:rPr lang="ko-KR" altLang="en-US" sz="1013" b="1" dirty="0"/>
              <a:t> 함수는 경사감소 소실 문제를 가속화 시킴</a:t>
            </a:r>
            <a:r>
              <a:rPr lang="en-US" altLang="ko-KR" sz="1013" b="1" dirty="0"/>
              <a:t/>
            </a:r>
            <a:br>
              <a:rPr lang="en-US" altLang="ko-KR" sz="1013" b="1" dirty="0"/>
            </a:br>
            <a:endParaRPr lang="en-US" altLang="ko-KR" sz="1013" b="1" dirty="0"/>
          </a:p>
          <a:p>
            <a:r>
              <a:rPr lang="en-US" altLang="ko-KR" sz="1013" b="1" dirty="0"/>
              <a:t>	=&gt; </a:t>
            </a:r>
            <a:r>
              <a:rPr lang="ko-KR" altLang="en-US" sz="1013" b="1" dirty="0"/>
              <a:t>따라서 아래와 같은 대체 가능한 함수 필요</a:t>
            </a:r>
            <a:r>
              <a:rPr lang="en-US" altLang="ko-KR" sz="1013" b="1" dirty="0"/>
              <a:t/>
            </a:r>
            <a:br>
              <a:rPr lang="en-US" altLang="ko-KR" sz="1013" b="1" dirty="0"/>
            </a:br>
            <a:endParaRPr lang="en-US" altLang="ko-KR" sz="1013" b="1" dirty="0"/>
          </a:p>
          <a:p>
            <a:r>
              <a:rPr lang="en-US" altLang="ko-KR" sz="1013" b="1" dirty="0"/>
              <a:t>		1. </a:t>
            </a:r>
            <a:r>
              <a:rPr lang="ko-KR" altLang="en-US" sz="1013" b="1" dirty="0"/>
              <a:t>확률적 표현이 가능하고</a:t>
            </a:r>
            <a:endParaRPr lang="en-US" altLang="ko-KR" sz="1013" b="1" dirty="0"/>
          </a:p>
          <a:p>
            <a:r>
              <a:rPr lang="en-US" altLang="ko-KR" sz="1013" b="1" dirty="0"/>
              <a:t>		2. </a:t>
            </a:r>
            <a:r>
              <a:rPr lang="ko-KR" altLang="en-US" sz="1013" b="1" dirty="0"/>
              <a:t>미분이 간단하고</a:t>
            </a:r>
            <a:r>
              <a:rPr lang="en-US" altLang="ko-KR" sz="1013" b="1" dirty="0"/>
              <a:t/>
            </a:r>
            <a:br>
              <a:rPr lang="en-US" altLang="ko-KR" sz="1013" b="1" dirty="0"/>
            </a:br>
            <a:r>
              <a:rPr lang="en-US" altLang="ko-KR" sz="1013" b="1" dirty="0"/>
              <a:t>		3. </a:t>
            </a:r>
            <a:r>
              <a:rPr lang="ko-KR" altLang="en-US" sz="1013" b="1" dirty="0"/>
              <a:t>비선형 함수이며</a:t>
            </a:r>
            <a:r>
              <a:rPr lang="en-US" altLang="ko-KR" sz="1013" b="1" dirty="0"/>
              <a:t/>
            </a:r>
            <a:br>
              <a:rPr lang="en-US" altLang="ko-KR" sz="1013" b="1" dirty="0"/>
            </a:br>
            <a:r>
              <a:rPr lang="en-US" altLang="ko-KR" sz="1013" b="1" dirty="0"/>
              <a:t>		4. </a:t>
            </a:r>
            <a:r>
              <a:rPr lang="ko-KR" altLang="en-US" sz="1013" b="1" dirty="0"/>
              <a:t>미분해도 값이 줄어들지 않아야 한다</a:t>
            </a:r>
            <a:endParaRPr lang="en-US" altLang="ko-KR" sz="1013" b="1" dirty="0"/>
          </a:p>
          <a:p>
            <a:endParaRPr lang="en-US" altLang="ko-KR" sz="1013" b="1" dirty="0"/>
          </a:p>
          <a:p>
            <a:r>
              <a:rPr lang="en-US" altLang="ko-KR" sz="1013" b="1" dirty="0"/>
              <a:t>	=&gt; </a:t>
            </a:r>
            <a:r>
              <a:rPr lang="ko-KR" altLang="en-US" sz="1013" b="1" dirty="0"/>
              <a:t>새로운 활성화 함수 </a:t>
            </a:r>
            <a:r>
              <a:rPr lang="en-US" altLang="ko-KR" sz="1013" b="1" dirty="0"/>
              <a:t>tanh (</a:t>
            </a:r>
            <a:r>
              <a:rPr lang="en-US" altLang="ko-KR" sz="1013" b="1" dirty="0">
                <a:latin typeface="Arial Narrow" pitchFamily="34" charset="0"/>
                <a:cs typeface="Arial" pitchFamily="34" charset="0"/>
              </a:rPr>
              <a:t>hyperbolic tangent)  </a:t>
            </a:r>
            <a:r>
              <a:rPr lang="ko-KR" altLang="en-US" sz="1013" b="1" dirty="0">
                <a:latin typeface="Arial Narrow" pitchFamily="34" charset="0"/>
                <a:cs typeface="Arial" pitchFamily="34" charset="0"/>
              </a:rPr>
              <a:t>개발</a:t>
            </a:r>
            <a:endParaRPr lang="ko-KR" altLang="en-US" sz="1013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D285DC-050B-4E96-96AE-AE1DAC53F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13"/>
          <a:stretch/>
        </p:blipFill>
        <p:spPr>
          <a:xfrm>
            <a:off x="2786249" y="3119237"/>
            <a:ext cx="3571502" cy="15070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46D25A-09C2-4ADC-B400-D0250883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66" y="932725"/>
            <a:ext cx="1677997" cy="124524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FA595CAC-2E74-4FD5-A2CD-E7FA03449AC4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9002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활성화 함수 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279739" y="3025893"/>
            <a:ext cx="3618619" cy="1027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비선형 함수이다</a:t>
            </a:r>
            <a:endParaRPr lang="en-US" altLang="ko-KR" sz="1013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계단함수로 사용 가능하다</a:t>
            </a:r>
            <a:endParaRPr lang="en-US" altLang="ko-KR" sz="1013" b="1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1013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미분이 간단하다</a:t>
            </a:r>
            <a:endParaRPr lang="en-US" altLang="ko-KR" sz="1013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미분해도 경사 감소 문제가 발생하지 않는다</a:t>
            </a:r>
            <a:endParaRPr lang="en-US" altLang="ko-KR" sz="1013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입력 값이 매우 커져도 경사 감소 문제가 발생하지 않는다</a:t>
            </a:r>
            <a:endParaRPr lang="en-US" altLang="ko-KR" sz="1013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2715AE-EC4C-4807-91AF-40094EB1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39" y="997311"/>
            <a:ext cx="6628504" cy="18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549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Leaky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ReLU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64055C-06FE-498C-9155-4D66A189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59" y="1725811"/>
            <a:ext cx="6444958" cy="1760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36F35-4385-4582-93E2-604874FBB35B}"/>
              </a:ext>
            </a:extLst>
          </p:cNvPr>
          <p:cNvSpPr txBox="1"/>
          <p:nvPr/>
        </p:nvSpPr>
        <p:spPr>
          <a:xfrm>
            <a:off x="1906262" y="4142743"/>
            <a:ext cx="409919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b="1" dirty="0"/>
              <a:t>ReLU </a:t>
            </a:r>
            <a:r>
              <a:rPr lang="ko-KR" altLang="en-US" sz="1013" b="1" dirty="0"/>
              <a:t>함수의 장점을 살리고 단점을 보완하는 활성화 함수들이 개발 됨</a:t>
            </a:r>
          </a:p>
        </p:txBody>
      </p:sp>
    </p:spTree>
    <p:extLst>
      <p:ext uri="{BB962C8B-B14F-4D97-AF65-F5344CB8AC3E}">
        <p14:creationId xmlns:p14="http://schemas.microsoft.com/office/powerpoint/2010/main" val="29816930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함수 구현 및 결과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11EC0-C51C-476A-88CA-B776A795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45"/>
          <a:stretch/>
        </p:blipFill>
        <p:spPr>
          <a:xfrm>
            <a:off x="1652368" y="1216816"/>
            <a:ext cx="2512219" cy="324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6285CB-1303-44BD-B6C8-DC641530189A}"/>
              </a:ext>
            </a:extLst>
          </p:cNvPr>
          <p:cNvSpPr txBox="1"/>
          <p:nvPr/>
        </p:nvSpPr>
        <p:spPr>
          <a:xfrm>
            <a:off x="1314004" y="911343"/>
            <a:ext cx="193546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b="1" dirty="0"/>
              <a:t>ReLU </a:t>
            </a:r>
            <a:r>
              <a:rPr lang="ko-KR" altLang="en-US" sz="1013" b="1" dirty="0"/>
              <a:t>함수 라이브러리 사용</a:t>
            </a:r>
            <a:endParaRPr lang="en-US" altLang="ko-KR" sz="1013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52BAC-0578-4801-BC3F-D10DB8BBF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9"/>
          <a:stretch/>
        </p:blipFill>
        <p:spPr>
          <a:xfrm>
            <a:off x="1623793" y="1690647"/>
            <a:ext cx="2578894" cy="211417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C2E1F6-0A17-4F61-8B8D-5BC1B74869C5}"/>
              </a:ext>
            </a:extLst>
          </p:cNvPr>
          <p:cNvSpPr/>
          <p:nvPr/>
        </p:nvSpPr>
        <p:spPr>
          <a:xfrm>
            <a:off x="2234833" y="1540982"/>
            <a:ext cx="225797" cy="1141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9C3AC4-46C0-4811-9058-043CE0BA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793" y="2404367"/>
            <a:ext cx="5738648" cy="177302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410E84-7D4C-4893-8F7A-B7AA8A63A29D}"/>
              </a:ext>
            </a:extLst>
          </p:cNvPr>
          <p:cNvCxnSpPr/>
          <p:nvPr/>
        </p:nvCxnSpPr>
        <p:spPr>
          <a:xfrm>
            <a:off x="2798380" y="3988676"/>
            <a:ext cx="61091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8599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함수 사용 구현 및 사용 결과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E2DA0-0FC0-441C-B470-F49636433593}"/>
              </a:ext>
            </a:extLst>
          </p:cNvPr>
          <p:cNvSpPr txBox="1"/>
          <p:nvPr/>
        </p:nvSpPr>
        <p:spPr>
          <a:xfrm>
            <a:off x="3479528" y="4212783"/>
            <a:ext cx="19591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13" b="1" dirty="0"/>
              <a:t>여전히</a:t>
            </a:r>
            <a:r>
              <a:rPr lang="en-US" altLang="ko-KR" sz="1013" b="1" dirty="0"/>
              <a:t> </a:t>
            </a:r>
            <a:r>
              <a:rPr lang="ko-KR" altLang="en-US" sz="1013" b="1" dirty="0"/>
              <a:t>학습이 진행되지 않는다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1DCD76-1ADD-4CDA-96BD-CD950516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86" y="1669788"/>
            <a:ext cx="6222229" cy="18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97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C2A08-8FCA-4B14-8886-E0E208920037}"/>
              </a:ext>
            </a:extLst>
          </p:cNvPr>
          <p:cNvSpPr txBox="1"/>
          <p:nvPr/>
        </p:nvSpPr>
        <p:spPr>
          <a:xfrm>
            <a:off x="1404857" y="2571296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13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17537-8EDE-4328-BF34-756F24ED2145}"/>
              </a:ext>
            </a:extLst>
          </p:cNvPr>
          <p:cNvSpPr/>
          <p:nvPr/>
        </p:nvSpPr>
        <p:spPr>
          <a:xfrm>
            <a:off x="1693639" y="933731"/>
            <a:ext cx="3429000" cy="21929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/>
            </a:r>
            <a:br>
              <a:rPr lang="en-US" altLang="ko-KR" sz="1050" b="1" dirty="0"/>
            </a:br>
            <a:r>
              <a:rPr lang="en-US" altLang="ko-KR" sz="1050" b="1" dirty="0"/>
              <a:t>2. CNN </a:t>
            </a:r>
            <a:r>
              <a:rPr lang="ko-KR" altLang="en-US" sz="1050" b="1" dirty="0"/>
              <a:t>성능 향상을 위한 기법들</a:t>
            </a:r>
            <a:endParaRPr lang="en-US" altLang="ko-KR" sz="1050" b="1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 err="1"/>
              <a:t>ReLU</a:t>
            </a:r>
            <a:endParaRPr lang="en-US" altLang="ko-KR" sz="1050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Initializer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Optimizer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Batch Normalization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Dropout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Regularization</a:t>
            </a:r>
            <a:br>
              <a:rPr lang="en-US" altLang="ko-KR" sz="1050" dirty="0"/>
            </a:b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(Advanced)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Data Augmentation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Ensemble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E582F-82CB-4D51-8D05-B7EE96EBD2FA}"/>
              </a:ext>
            </a:extLst>
          </p:cNvPr>
          <p:cNvSpPr txBox="1"/>
          <p:nvPr/>
        </p:nvSpPr>
        <p:spPr>
          <a:xfrm>
            <a:off x="1298198" y="598825"/>
            <a:ext cx="616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0735" indent="-160735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3858-E469-4E6B-9256-6F83AE2EBC52}"/>
              </a:ext>
            </a:extLst>
          </p:cNvPr>
          <p:cNvSpPr txBox="1"/>
          <p:nvPr/>
        </p:nvSpPr>
        <p:spPr>
          <a:xfrm>
            <a:off x="1693639" y="865055"/>
            <a:ext cx="2618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Cifar10 Image Classification Dataset </a:t>
            </a:r>
            <a:r>
              <a:rPr lang="ko-KR" altLang="en-US" sz="1050" b="1" dirty="0"/>
              <a:t>소개</a:t>
            </a:r>
            <a:r>
              <a:rPr lang="en-US" altLang="ko-KR" sz="1050" b="1" dirty="0"/>
              <a:t/>
            </a:r>
            <a:br>
              <a:rPr lang="en-US" altLang="ko-KR" sz="1050" b="1" dirty="0"/>
            </a:br>
            <a:endParaRPr lang="ko-KR" altLang="en-US" sz="105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5E544D-40AA-48A7-8BD5-8FD7D0146A06}"/>
              </a:ext>
            </a:extLst>
          </p:cNvPr>
          <p:cNvSpPr/>
          <p:nvPr/>
        </p:nvSpPr>
        <p:spPr>
          <a:xfrm flipH="1">
            <a:off x="2777940" y="1623283"/>
            <a:ext cx="225377" cy="127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11857683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1030C-A294-40BE-A171-C4B29C3A228A}"/>
              </a:ext>
            </a:extLst>
          </p:cNvPr>
          <p:cNvSpPr txBox="1"/>
          <p:nvPr/>
        </p:nvSpPr>
        <p:spPr>
          <a:xfrm>
            <a:off x="1300163" y="2897697"/>
            <a:ext cx="6543675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가중치가 너무 작거나 크면 </a:t>
            </a:r>
            <a:r>
              <a:rPr lang="en-US" altLang="ko-KR" sz="1013" dirty="0"/>
              <a:t>Gradient</a:t>
            </a:r>
            <a:r>
              <a:rPr lang="ko-KR" altLang="en-US" sz="1013" dirty="0"/>
              <a:t>는 </a:t>
            </a:r>
            <a:r>
              <a:rPr lang="en-US" altLang="ko-KR" sz="1013" dirty="0"/>
              <a:t>0</a:t>
            </a:r>
            <a:r>
              <a:rPr lang="ko-KR" altLang="en-US" sz="1013" dirty="0"/>
              <a:t>에 가까운 값을 가지게 되며</a:t>
            </a:r>
            <a:r>
              <a:rPr lang="en-US" altLang="ko-KR" sz="1013" dirty="0"/>
              <a:t/>
            </a:r>
            <a:br>
              <a:rPr lang="en-US" altLang="ko-KR" sz="1013" dirty="0"/>
            </a:br>
            <a:r>
              <a:rPr lang="ko-KR" altLang="en-US" sz="1013" dirty="0"/>
              <a:t>이 역시 경사 감소 소멸 현상의 원인이 된다</a:t>
            </a:r>
            <a:r>
              <a:rPr lang="en-US" altLang="ko-KR" sz="1013" dirty="0"/>
              <a:t>.</a:t>
            </a:r>
            <a:br>
              <a:rPr lang="en-US" altLang="ko-KR" sz="1013" dirty="0"/>
            </a:br>
            <a:endParaRPr lang="en-US" altLang="ko-KR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따라서 활성화 함수를 개선하는 것 뿐만 아니라 가중치를 적절하게 초기화 하는 것을 통해서도  경사 감소 소멸 문제를 완화할 수 있다</a:t>
            </a:r>
            <a:r>
              <a:rPr lang="en-US" altLang="ko-KR" sz="1013" dirty="0"/>
              <a:t>.</a:t>
            </a:r>
            <a:endParaRPr lang="ko-KR" altLang="en-US" sz="1013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405C5-440B-45E3-985D-8389D0BB96D7}"/>
              </a:ext>
            </a:extLst>
          </p:cNvPr>
          <p:cNvSpPr/>
          <p:nvPr/>
        </p:nvSpPr>
        <p:spPr>
          <a:xfrm>
            <a:off x="6105525" y="1619250"/>
            <a:ext cx="828675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E392BD-F98C-4722-B928-0F2E635C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04" y="841233"/>
            <a:ext cx="5925447" cy="16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4398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B8AED-59F4-463D-956D-DA2B3D3A9B6E}"/>
              </a:ext>
            </a:extLst>
          </p:cNvPr>
          <p:cNvSpPr txBox="1"/>
          <p:nvPr/>
        </p:nvSpPr>
        <p:spPr>
          <a:xfrm>
            <a:off x="1300163" y="1059372"/>
            <a:ext cx="654367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가중치가 큰 경우 값이 과하게 분산될 수 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6ECAF7-8708-49A7-99CD-163B5CB402F8}"/>
              </a:ext>
            </a:extLst>
          </p:cNvPr>
          <p:cNvCxnSpPr/>
          <p:nvPr/>
        </p:nvCxnSpPr>
        <p:spPr>
          <a:xfrm>
            <a:off x="1714500" y="1514475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7D02F2-5A2B-464F-8FBD-CCCFD1FD1FC0}"/>
              </a:ext>
            </a:extLst>
          </p:cNvPr>
          <p:cNvCxnSpPr>
            <a:cxnSpLocks/>
          </p:cNvCxnSpPr>
          <p:nvPr/>
        </p:nvCxnSpPr>
        <p:spPr>
          <a:xfrm>
            <a:off x="1524000" y="2286000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1E3EA6F-2E2F-4D66-B8C8-885F95D9507E}"/>
              </a:ext>
            </a:extLst>
          </p:cNvPr>
          <p:cNvSpPr/>
          <p:nvPr/>
        </p:nvSpPr>
        <p:spPr>
          <a:xfrm>
            <a:off x="2047876" y="1876426"/>
            <a:ext cx="34289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11D0876-80B5-419A-9788-4BD96E979EEA}"/>
              </a:ext>
            </a:extLst>
          </p:cNvPr>
          <p:cNvSpPr/>
          <p:nvPr/>
        </p:nvSpPr>
        <p:spPr>
          <a:xfrm>
            <a:off x="2146936" y="1826419"/>
            <a:ext cx="34289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22CEEA0-16FE-4010-B64F-E9E134B23C73}"/>
              </a:ext>
            </a:extLst>
          </p:cNvPr>
          <p:cNvSpPr/>
          <p:nvPr/>
        </p:nvSpPr>
        <p:spPr>
          <a:xfrm>
            <a:off x="2136459" y="1973581"/>
            <a:ext cx="34289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75AE7E-6967-42F2-B150-F63942DA453F}"/>
              </a:ext>
            </a:extLst>
          </p:cNvPr>
          <p:cNvSpPr/>
          <p:nvPr/>
        </p:nvSpPr>
        <p:spPr>
          <a:xfrm>
            <a:off x="1954294" y="1956436"/>
            <a:ext cx="34289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4F1C83-FFD1-4945-881A-8D353E361995}"/>
              </a:ext>
            </a:extLst>
          </p:cNvPr>
          <p:cNvSpPr/>
          <p:nvPr/>
        </p:nvSpPr>
        <p:spPr>
          <a:xfrm>
            <a:off x="1988583" y="1835467"/>
            <a:ext cx="34289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5D5B95-23F2-4A67-8B2F-D5CA96DCDB94}"/>
              </a:ext>
            </a:extLst>
          </p:cNvPr>
          <p:cNvCxnSpPr/>
          <p:nvPr/>
        </p:nvCxnSpPr>
        <p:spPr>
          <a:xfrm>
            <a:off x="3895725" y="1514475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C96DE1-8D9F-46D5-9F5E-A4A25C9DD38D}"/>
              </a:ext>
            </a:extLst>
          </p:cNvPr>
          <p:cNvCxnSpPr>
            <a:cxnSpLocks/>
          </p:cNvCxnSpPr>
          <p:nvPr/>
        </p:nvCxnSpPr>
        <p:spPr>
          <a:xfrm>
            <a:off x="3705225" y="2286000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8E06BB-3D31-4A8F-8749-03E43EA53266}"/>
              </a:ext>
            </a:extLst>
          </p:cNvPr>
          <p:cNvGrpSpPr/>
          <p:nvPr/>
        </p:nvGrpSpPr>
        <p:grpSpPr>
          <a:xfrm>
            <a:off x="3925970" y="1658868"/>
            <a:ext cx="646029" cy="516552"/>
            <a:chOff x="3990024" y="2435225"/>
            <a:chExt cx="302576" cy="24193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EE33EC-73DA-4F0B-8982-7BFB1CEFDC37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FED780F-F8FF-40F1-B834-47AEC2DCC7C0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C43CEAC-2BC3-4627-9ADD-09D579716558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5619497-DB37-4449-AF82-80C1B01216AD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BD442DD-BFE4-4AD5-AFDD-02103703B3A6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8987DDF-0059-443B-8E7E-4C16B3003A08}"/>
              </a:ext>
            </a:extLst>
          </p:cNvPr>
          <p:cNvCxnSpPr/>
          <p:nvPr/>
        </p:nvCxnSpPr>
        <p:spPr>
          <a:xfrm>
            <a:off x="6049564" y="1514475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DC2267-9BE9-4BB2-8037-24616D7A9D70}"/>
              </a:ext>
            </a:extLst>
          </p:cNvPr>
          <p:cNvCxnSpPr>
            <a:cxnSpLocks/>
          </p:cNvCxnSpPr>
          <p:nvPr/>
        </p:nvCxnSpPr>
        <p:spPr>
          <a:xfrm>
            <a:off x="5859064" y="2286000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3C0EC99-C52F-4CFA-9674-D44819330292}"/>
              </a:ext>
            </a:extLst>
          </p:cNvPr>
          <p:cNvSpPr/>
          <p:nvPr/>
        </p:nvSpPr>
        <p:spPr>
          <a:xfrm flipV="1">
            <a:off x="6275037" y="1600838"/>
            <a:ext cx="205998" cy="205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20AB331-7AC8-406B-9A6B-69F27D9CD773}"/>
              </a:ext>
            </a:extLst>
          </p:cNvPr>
          <p:cNvSpPr/>
          <p:nvPr/>
        </p:nvSpPr>
        <p:spPr>
          <a:xfrm flipV="1">
            <a:off x="7189361" y="1166364"/>
            <a:ext cx="170007" cy="170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2D2614-252C-4063-93DC-B285DB33B374}"/>
              </a:ext>
            </a:extLst>
          </p:cNvPr>
          <p:cNvSpPr/>
          <p:nvPr/>
        </p:nvSpPr>
        <p:spPr>
          <a:xfrm flipV="1">
            <a:off x="7110598" y="2513958"/>
            <a:ext cx="137927" cy="1379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2AABE6-D82D-441D-86BF-A116C1CA4B3E}"/>
              </a:ext>
            </a:extLst>
          </p:cNvPr>
          <p:cNvSpPr/>
          <p:nvPr/>
        </p:nvSpPr>
        <p:spPr>
          <a:xfrm flipH="1" flipV="1">
            <a:off x="5445111" y="2341618"/>
            <a:ext cx="172340" cy="172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E02041-52A6-44BC-91C3-E347AB85D31D}"/>
              </a:ext>
            </a:extLst>
          </p:cNvPr>
          <p:cNvSpPr/>
          <p:nvPr/>
        </p:nvSpPr>
        <p:spPr>
          <a:xfrm flipV="1">
            <a:off x="5762625" y="1254322"/>
            <a:ext cx="157829" cy="1578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E5CF847-FFB5-44FB-AA70-BD752C3DC710}"/>
              </a:ext>
            </a:extLst>
          </p:cNvPr>
          <p:cNvSpPr/>
          <p:nvPr/>
        </p:nvSpPr>
        <p:spPr>
          <a:xfrm>
            <a:off x="3219450" y="1826419"/>
            <a:ext cx="127440" cy="1814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3499706-4E33-4E97-90A4-665D8A8595F1}"/>
              </a:ext>
            </a:extLst>
          </p:cNvPr>
          <p:cNvSpPr/>
          <p:nvPr/>
        </p:nvSpPr>
        <p:spPr>
          <a:xfrm>
            <a:off x="5247062" y="1826419"/>
            <a:ext cx="127440" cy="1814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5DCD56-1379-4D84-9135-B2F44CF65804}"/>
              </a:ext>
            </a:extLst>
          </p:cNvPr>
          <p:cNvSpPr txBox="1"/>
          <p:nvPr/>
        </p:nvSpPr>
        <p:spPr>
          <a:xfrm>
            <a:off x="1300163" y="3061623"/>
            <a:ext cx="654367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가중치가 작은 경우 값이 지나치게 </a:t>
            </a:r>
            <a:r>
              <a:rPr lang="en-US" altLang="ko-KR" sz="1013" dirty="0"/>
              <a:t>0</a:t>
            </a:r>
            <a:r>
              <a:rPr lang="ko-KR" altLang="en-US" sz="1013" dirty="0"/>
              <a:t>에 수렴할 수 있다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0E658EA-B5E7-494F-92A3-50ADCDEF8CD4}"/>
              </a:ext>
            </a:extLst>
          </p:cNvPr>
          <p:cNvCxnSpPr/>
          <p:nvPr/>
        </p:nvCxnSpPr>
        <p:spPr>
          <a:xfrm>
            <a:off x="1714500" y="3731429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E2F44C-32D5-44CD-BE33-A5E84E1C3C62}"/>
              </a:ext>
            </a:extLst>
          </p:cNvPr>
          <p:cNvCxnSpPr>
            <a:cxnSpLocks/>
          </p:cNvCxnSpPr>
          <p:nvPr/>
        </p:nvCxnSpPr>
        <p:spPr>
          <a:xfrm>
            <a:off x="1524000" y="4502954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E100334-B2DF-497B-B19C-7AE0FDD8715A}"/>
              </a:ext>
            </a:extLst>
          </p:cNvPr>
          <p:cNvSpPr/>
          <p:nvPr/>
        </p:nvSpPr>
        <p:spPr>
          <a:xfrm>
            <a:off x="2047876" y="4093380"/>
            <a:ext cx="34289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5FF9AA-51F7-48C5-83F2-8AD1762B1E5C}"/>
              </a:ext>
            </a:extLst>
          </p:cNvPr>
          <p:cNvSpPr/>
          <p:nvPr/>
        </p:nvSpPr>
        <p:spPr>
          <a:xfrm>
            <a:off x="2146936" y="4043374"/>
            <a:ext cx="34289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BB40037-5BDB-4CC4-AA72-D48541AB6990}"/>
              </a:ext>
            </a:extLst>
          </p:cNvPr>
          <p:cNvSpPr/>
          <p:nvPr/>
        </p:nvSpPr>
        <p:spPr>
          <a:xfrm>
            <a:off x="2136459" y="4190535"/>
            <a:ext cx="34289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6548702-35C4-4919-A7E6-62D59E1EBB94}"/>
              </a:ext>
            </a:extLst>
          </p:cNvPr>
          <p:cNvSpPr/>
          <p:nvPr/>
        </p:nvSpPr>
        <p:spPr>
          <a:xfrm>
            <a:off x="1954294" y="4173390"/>
            <a:ext cx="34289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171CF05-2328-4887-B259-223321454D13}"/>
              </a:ext>
            </a:extLst>
          </p:cNvPr>
          <p:cNvSpPr/>
          <p:nvPr/>
        </p:nvSpPr>
        <p:spPr>
          <a:xfrm>
            <a:off x="1988583" y="4052422"/>
            <a:ext cx="34289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16F597D-BCF2-4F7B-B7F6-25B4D7336B80}"/>
              </a:ext>
            </a:extLst>
          </p:cNvPr>
          <p:cNvCxnSpPr/>
          <p:nvPr/>
        </p:nvCxnSpPr>
        <p:spPr>
          <a:xfrm>
            <a:off x="3895725" y="3731429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A8DD-FC74-4261-BC1E-ACE4D4956956}"/>
              </a:ext>
            </a:extLst>
          </p:cNvPr>
          <p:cNvCxnSpPr>
            <a:cxnSpLocks/>
          </p:cNvCxnSpPr>
          <p:nvPr/>
        </p:nvCxnSpPr>
        <p:spPr>
          <a:xfrm>
            <a:off x="3705225" y="4502954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70A313-B1D2-4734-90D7-BEB5B3A2EFC1}"/>
              </a:ext>
            </a:extLst>
          </p:cNvPr>
          <p:cNvGrpSpPr/>
          <p:nvPr/>
        </p:nvGrpSpPr>
        <p:grpSpPr>
          <a:xfrm>
            <a:off x="3991680" y="4237241"/>
            <a:ext cx="200699" cy="160475"/>
            <a:chOff x="3990024" y="2435225"/>
            <a:chExt cx="302576" cy="24193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9AA6E21-86FF-4489-AAB2-AC2E5DD53503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8EED2B7-629B-4957-B567-CE82ACBB1BFC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BC8E080-05E3-4C6F-A869-67CB1F4E8F87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6E45393-066E-4A1E-8A6D-0F717C5C32B4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8C3001D-C50B-4902-81D8-59711D4DE6F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99C05D-9F4D-4040-A3A8-070A85F43D91}"/>
              </a:ext>
            </a:extLst>
          </p:cNvPr>
          <p:cNvCxnSpPr/>
          <p:nvPr/>
        </p:nvCxnSpPr>
        <p:spPr>
          <a:xfrm>
            <a:off x="6049564" y="3731429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4D12BD2-262C-4A38-A58C-7CB41122FD2D}"/>
              </a:ext>
            </a:extLst>
          </p:cNvPr>
          <p:cNvCxnSpPr>
            <a:cxnSpLocks/>
          </p:cNvCxnSpPr>
          <p:nvPr/>
        </p:nvCxnSpPr>
        <p:spPr>
          <a:xfrm>
            <a:off x="5859064" y="4502954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11F368F-2CC6-488B-A4A6-4FBDBD495CF3}"/>
              </a:ext>
            </a:extLst>
          </p:cNvPr>
          <p:cNvSpPr/>
          <p:nvPr/>
        </p:nvSpPr>
        <p:spPr>
          <a:xfrm>
            <a:off x="3219450" y="4043373"/>
            <a:ext cx="127440" cy="1814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3F84EC2F-16D2-47BC-A24D-62F94A6F71F6}"/>
              </a:ext>
            </a:extLst>
          </p:cNvPr>
          <p:cNvSpPr/>
          <p:nvPr/>
        </p:nvSpPr>
        <p:spPr>
          <a:xfrm>
            <a:off x="5247062" y="4043373"/>
            <a:ext cx="127440" cy="1814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5868FDF-8783-4C13-A812-B854324D436C}"/>
              </a:ext>
            </a:extLst>
          </p:cNvPr>
          <p:cNvGrpSpPr/>
          <p:nvPr/>
        </p:nvGrpSpPr>
        <p:grpSpPr>
          <a:xfrm>
            <a:off x="6065147" y="4374467"/>
            <a:ext cx="125519" cy="100362"/>
            <a:chOff x="3990024" y="2435225"/>
            <a:chExt cx="302576" cy="24193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7BF0511-8BD0-4A1C-BA75-BC675C77E390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4C039C8-95B1-4DCF-A943-A064F587C01B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6CC990E-C9A3-4672-8463-CD7E32353B1A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4196F72-0CC7-44BC-A0EC-BCFBEB87F7A8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7E0B923-7F79-4549-8D08-44878B45F11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16107153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1318465" y="952500"/>
            <a:ext cx="316496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/>
              <a:t>1. </a:t>
            </a:r>
            <a:r>
              <a:rPr lang="ko-KR" altLang="en-US" sz="1013" dirty="0"/>
              <a:t>정규 분포 확률로 초기화 </a:t>
            </a:r>
            <a:r>
              <a:rPr lang="en-US" altLang="ko-KR" sz="1013" dirty="0"/>
              <a:t>– </a:t>
            </a:r>
            <a:r>
              <a:rPr lang="ko-KR" altLang="en-US" sz="1013" dirty="0"/>
              <a:t>평균</a:t>
            </a:r>
            <a:r>
              <a:rPr lang="en-US" altLang="ko-KR" sz="1013" dirty="0"/>
              <a:t>0, </a:t>
            </a:r>
            <a:r>
              <a:rPr lang="ko-KR" altLang="en-US" sz="1013" dirty="0"/>
              <a:t>표준편차가 </a:t>
            </a:r>
            <a:r>
              <a:rPr lang="en-US" altLang="ko-KR" sz="1013" dirty="0"/>
              <a:t>1</a:t>
            </a:r>
            <a:endParaRPr lang="ko-KR" altLang="en-US" sz="1013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D8E41B-6167-427C-A028-A7CB6D03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29499"/>
            <a:ext cx="3009900" cy="356137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42121A3-5A49-47D6-922F-7BCB2DD7F226}"/>
              </a:ext>
            </a:extLst>
          </p:cNvPr>
          <p:cNvSpPr/>
          <p:nvPr/>
        </p:nvSpPr>
        <p:spPr>
          <a:xfrm flipH="1">
            <a:off x="4076700" y="3476625"/>
            <a:ext cx="619127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159CD-1699-4B01-9B62-CD36822F75F5}"/>
              </a:ext>
            </a:extLst>
          </p:cNvPr>
          <p:cNvSpPr txBox="1"/>
          <p:nvPr/>
        </p:nvSpPr>
        <p:spPr>
          <a:xfrm>
            <a:off x="4800600" y="3476625"/>
            <a:ext cx="14702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13" dirty="0"/>
              <a:t>출력 값이 </a:t>
            </a:r>
            <a:r>
              <a:rPr lang="en-US" altLang="ko-KR" sz="1013" dirty="0"/>
              <a:t>0</a:t>
            </a:r>
            <a:r>
              <a:rPr lang="ko-KR" altLang="en-US" sz="1013" dirty="0"/>
              <a:t>과 </a:t>
            </a:r>
            <a:r>
              <a:rPr lang="en-US" altLang="ko-KR" sz="1013" dirty="0"/>
              <a:t>1</a:t>
            </a:r>
            <a:r>
              <a:rPr lang="ko-KR" altLang="en-US" sz="1013" dirty="0"/>
              <a:t>에 수렴</a:t>
            </a:r>
          </a:p>
        </p:txBody>
      </p:sp>
    </p:spTree>
    <p:extLst>
      <p:ext uri="{BB962C8B-B14F-4D97-AF65-F5344CB8AC3E}">
        <p14:creationId xmlns:p14="http://schemas.microsoft.com/office/powerpoint/2010/main" val="73471443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1318465" y="952500"/>
            <a:ext cx="45050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/>
              <a:t>2. </a:t>
            </a:r>
            <a:r>
              <a:rPr lang="ko-KR" altLang="en-US" sz="1013" dirty="0"/>
              <a:t>작은 표준편차를 사용하여 초기화 </a:t>
            </a:r>
            <a:r>
              <a:rPr lang="en-US" altLang="ko-KR" sz="1013" dirty="0"/>
              <a:t>– </a:t>
            </a:r>
            <a:r>
              <a:rPr lang="ko-KR" altLang="en-US" sz="1013" dirty="0"/>
              <a:t>평균</a:t>
            </a:r>
            <a:r>
              <a:rPr lang="en-US" altLang="ko-KR" sz="1013" dirty="0"/>
              <a:t>0, </a:t>
            </a:r>
            <a:r>
              <a:rPr lang="ko-KR" altLang="en-US" sz="1013" dirty="0"/>
              <a:t>표준편차가 </a:t>
            </a:r>
            <a:r>
              <a:rPr lang="en-US" altLang="ko-KR" sz="1013" dirty="0"/>
              <a:t>0.01 (</a:t>
            </a:r>
            <a:r>
              <a:rPr lang="ko-KR" altLang="en-US" sz="1013" dirty="0"/>
              <a:t>기존 방법</a:t>
            </a:r>
            <a:r>
              <a:rPr lang="en-US" altLang="ko-KR" sz="1013" dirty="0"/>
              <a:t>)</a:t>
            </a:r>
            <a:endParaRPr lang="ko-KR" altLang="en-US" sz="1013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1143001" y="1299296"/>
            <a:ext cx="6572153" cy="1038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23869C-0A93-4368-A992-3771A96F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69" y="2407319"/>
            <a:ext cx="2899172" cy="212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48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A70E9-3546-4662-A680-DBA5BCDA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137F76-81BD-4E13-9521-081774C9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3CC73DBB-A410-4DC5-B510-B2C59D44B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Linear model: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Which model is the best</a:t>
                </a:r>
                <a:br>
                  <a:rPr lang="en-US" altLang="ko-KR" dirty="0"/>
                </a:br>
                <a:r>
                  <a:rPr lang="en-US" altLang="ko-KR" dirty="0"/>
                  <a:t>among the given three?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3CC73DBB-A410-4DC5-B510-B2C59D44B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0" t="-1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9C18142-216A-4FFD-BEF6-4720BA8D89D3}"/>
              </a:ext>
            </a:extLst>
          </p:cNvPr>
          <p:cNvCxnSpPr>
            <a:cxnSpLocks/>
          </p:cNvCxnSpPr>
          <p:nvPr/>
        </p:nvCxnSpPr>
        <p:spPr>
          <a:xfrm>
            <a:off x="4703723" y="349589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A42E27-4CC1-4CC8-9229-2DAF90EEC2F0}"/>
              </a:ext>
            </a:extLst>
          </p:cNvPr>
          <p:cNvCxnSpPr>
            <a:cxnSpLocks/>
          </p:cNvCxnSpPr>
          <p:nvPr/>
        </p:nvCxnSpPr>
        <p:spPr>
          <a:xfrm>
            <a:off x="4703723" y="273389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FD7D67-FC09-4063-9963-1F59C7EA132F}"/>
              </a:ext>
            </a:extLst>
          </p:cNvPr>
          <p:cNvCxnSpPr>
            <a:cxnSpLocks/>
          </p:cNvCxnSpPr>
          <p:nvPr/>
        </p:nvCxnSpPr>
        <p:spPr>
          <a:xfrm>
            <a:off x="4703723" y="1973981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54458F7-61DD-4C34-80E4-56B93E0D4D53}"/>
              </a:ext>
            </a:extLst>
          </p:cNvPr>
          <p:cNvCxnSpPr>
            <a:cxnSpLocks/>
          </p:cNvCxnSpPr>
          <p:nvPr/>
        </p:nvCxnSpPr>
        <p:spPr>
          <a:xfrm>
            <a:off x="5728642" y="867071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1EAB1A2-7BD0-43FE-A10C-FB805C31F408}"/>
              </a:ext>
            </a:extLst>
          </p:cNvPr>
          <p:cNvCxnSpPr>
            <a:cxnSpLocks/>
          </p:cNvCxnSpPr>
          <p:nvPr/>
        </p:nvCxnSpPr>
        <p:spPr>
          <a:xfrm>
            <a:off x="6523216" y="867070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05CF81C-C06F-4F65-B1E6-ECA51069F023}"/>
              </a:ext>
            </a:extLst>
          </p:cNvPr>
          <p:cNvCxnSpPr>
            <a:cxnSpLocks/>
          </p:cNvCxnSpPr>
          <p:nvPr/>
        </p:nvCxnSpPr>
        <p:spPr>
          <a:xfrm>
            <a:off x="7289869" y="867070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9CFB8C-B374-4B77-933B-9D30A7D0A725}"/>
              </a:ext>
            </a:extLst>
          </p:cNvPr>
          <p:cNvCxnSpPr>
            <a:cxnSpLocks/>
          </p:cNvCxnSpPr>
          <p:nvPr/>
        </p:nvCxnSpPr>
        <p:spPr>
          <a:xfrm>
            <a:off x="4703723" y="4250913"/>
            <a:ext cx="360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66A251E2-024F-4C6A-9688-0C0BAFF4B9A7}"/>
              </a:ext>
            </a:extLst>
          </p:cNvPr>
          <p:cNvSpPr/>
          <p:nvPr/>
        </p:nvSpPr>
        <p:spPr>
          <a:xfrm>
            <a:off x="5674642" y="344189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7FCF420-9F88-48BC-90B2-D830A4AC6089}"/>
              </a:ext>
            </a:extLst>
          </p:cNvPr>
          <p:cNvSpPr/>
          <p:nvPr/>
        </p:nvSpPr>
        <p:spPr>
          <a:xfrm>
            <a:off x="6464211" y="306588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5D7304-0027-4581-8634-8E6D6E475856}"/>
              </a:ext>
            </a:extLst>
          </p:cNvPr>
          <p:cNvSpPr/>
          <p:nvPr/>
        </p:nvSpPr>
        <p:spPr>
          <a:xfrm>
            <a:off x="5736701" y="4245547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C16CC7-C355-432A-A234-7E860F028638}"/>
              </a:ext>
            </a:extLst>
          </p:cNvPr>
          <p:cNvSpPr/>
          <p:nvPr/>
        </p:nvSpPr>
        <p:spPr>
          <a:xfrm>
            <a:off x="6530866" y="4242961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35E1F5-B208-4E7C-8007-6014FA1A99FA}"/>
              </a:ext>
            </a:extLst>
          </p:cNvPr>
          <p:cNvSpPr/>
          <p:nvPr/>
        </p:nvSpPr>
        <p:spPr>
          <a:xfrm>
            <a:off x="7297519" y="4255761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3213-89BF-43FB-B74B-CE6395B3716D}"/>
              </a:ext>
            </a:extLst>
          </p:cNvPr>
          <p:cNvSpPr/>
          <p:nvPr/>
        </p:nvSpPr>
        <p:spPr>
          <a:xfrm>
            <a:off x="4537081" y="3189037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A621D1-9297-4BC5-9CA6-A6FCF593C2E3}"/>
              </a:ext>
            </a:extLst>
          </p:cNvPr>
          <p:cNvSpPr/>
          <p:nvPr/>
        </p:nvSpPr>
        <p:spPr>
          <a:xfrm>
            <a:off x="4530654" y="2419399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376712-36FC-43A3-A6D1-9D9BA18F2557}"/>
              </a:ext>
            </a:extLst>
          </p:cNvPr>
          <p:cNvSpPr/>
          <p:nvPr/>
        </p:nvSpPr>
        <p:spPr>
          <a:xfrm>
            <a:off x="4539877" y="1668950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792CA8-E120-48CC-89BD-6E53B26D8313}"/>
              </a:ext>
            </a:extLst>
          </p:cNvPr>
          <p:cNvSpPr/>
          <p:nvPr/>
        </p:nvSpPr>
        <p:spPr>
          <a:xfrm>
            <a:off x="4916289" y="73713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2AFC6A-FFAB-4B0E-8948-77410F1FF30A}"/>
              </a:ext>
            </a:extLst>
          </p:cNvPr>
          <p:cNvSpPr/>
          <p:nvPr/>
        </p:nvSpPr>
        <p:spPr>
          <a:xfrm>
            <a:off x="8274568" y="4235721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B2CE00A-82D5-45A8-8F29-B9152357D90F}"/>
              </a:ext>
            </a:extLst>
          </p:cNvPr>
          <p:cNvCxnSpPr>
            <a:cxnSpLocks/>
          </p:cNvCxnSpPr>
          <p:nvPr/>
        </p:nvCxnSpPr>
        <p:spPr>
          <a:xfrm>
            <a:off x="4703723" y="1260842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61D8CD-4B71-429B-8587-B2CA512B582B}"/>
              </a:ext>
            </a:extLst>
          </p:cNvPr>
          <p:cNvSpPr/>
          <p:nvPr/>
        </p:nvSpPr>
        <p:spPr>
          <a:xfrm>
            <a:off x="4537081" y="946774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19CBFF4-2F7D-4042-A419-919564B5F5FB}"/>
              </a:ext>
            </a:extLst>
          </p:cNvPr>
          <p:cNvSpPr/>
          <p:nvPr/>
        </p:nvSpPr>
        <p:spPr>
          <a:xfrm>
            <a:off x="7231894" y="121290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EBF1144-736A-4BC6-BB95-2DDD0997AC2F}"/>
              </a:ext>
            </a:extLst>
          </p:cNvPr>
          <p:cNvCxnSpPr/>
          <p:nvPr/>
        </p:nvCxnSpPr>
        <p:spPr>
          <a:xfrm flipV="1">
            <a:off x="4961760" y="640670"/>
            <a:ext cx="2593284" cy="37299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89A9A8B-0FA8-4DA6-A20C-0E433C290251}"/>
              </a:ext>
            </a:extLst>
          </p:cNvPr>
          <p:cNvCxnSpPr>
            <a:cxnSpLocks/>
          </p:cNvCxnSpPr>
          <p:nvPr/>
        </p:nvCxnSpPr>
        <p:spPr>
          <a:xfrm flipV="1">
            <a:off x="6077444" y="875133"/>
            <a:ext cx="1759743" cy="363346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4E121CA-DF54-43C2-B9E6-8962286FC1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1220" y="2905528"/>
          <a:ext cx="2049838" cy="121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919">
                  <a:extLst>
                    <a:ext uri="{9D8B030D-6E8A-4147-A177-3AD203B41FA5}">
                      <a16:colId xmlns:a16="http://schemas.microsoft.com/office/drawing/2014/main" val="710197753"/>
                    </a:ext>
                  </a:extLst>
                </a:gridCol>
                <a:gridCol w="1024919">
                  <a:extLst>
                    <a:ext uri="{9D8B030D-6E8A-4147-A177-3AD203B41FA5}">
                      <a16:colId xmlns:a16="http://schemas.microsoft.com/office/drawing/2014/main" val="9318477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72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7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976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61824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52DB96E-A7FD-406F-9EBE-CEAEB22D103B}"/>
              </a:ext>
            </a:extLst>
          </p:cNvPr>
          <p:cNvCxnSpPr>
            <a:cxnSpLocks/>
          </p:cNvCxnSpPr>
          <p:nvPr/>
        </p:nvCxnSpPr>
        <p:spPr>
          <a:xfrm flipV="1">
            <a:off x="5332837" y="737138"/>
            <a:ext cx="2463994" cy="3826400"/>
          </a:xfrm>
          <a:prstGeom prst="line">
            <a:avLst/>
          </a:prstGeom>
          <a:ln w="381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2D1E40F-B8F5-46F3-BE92-E2201ED06BFB}"/>
              </a:ext>
            </a:extLst>
          </p:cNvPr>
          <p:cNvCxnSpPr>
            <a:cxnSpLocks/>
          </p:cNvCxnSpPr>
          <p:nvPr/>
        </p:nvCxnSpPr>
        <p:spPr>
          <a:xfrm rot="10800000">
            <a:off x="4911965" y="867070"/>
            <a:ext cx="0" cy="360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1318465" y="952500"/>
            <a:ext cx="231056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/>
              <a:t>3. </a:t>
            </a:r>
            <a:r>
              <a:rPr lang="ko-KR" altLang="en-US" sz="1013" dirty="0"/>
              <a:t>발전된 방법 </a:t>
            </a:r>
            <a:r>
              <a:rPr lang="en-US" altLang="ko-KR" sz="1013" dirty="0"/>
              <a:t>: Xavier Initialization</a:t>
            </a:r>
            <a:endParaRPr lang="ko-KR" altLang="en-US" sz="1013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1143001" y="2050397"/>
            <a:ext cx="6572153" cy="10382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5F1BC4-F8A0-4088-B8B9-F0FE86F933A0}"/>
              </a:ext>
            </a:extLst>
          </p:cNvPr>
          <p:cNvSpPr/>
          <p:nvPr/>
        </p:nvSpPr>
        <p:spPr>
          <a:xfrm>
            <a:off x="2256065" y="1257777"/>
            <a:ext cx="4631871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13" b="1" dirty="0"/>
              <a:t> w = </a:t>
            </a:r>
            <a:r>
              <a:rPr lang="en-US" altLang="ko-KR" sz="1013" b="1" dirty="0" err="1"/>
              <a:t>np.random.randn</a:t>
            </a:r>
            <a:r>
              <a:rPr lang="en-US" altLang="ko-KR" sz="1013" b="1" dirty="0"/>
              <a:t>(</a:t>
            </a:r>
            <a:r>
              <a:rPr lang="en-US" altLang="ko-KR" sz="1013" b="1" dirty="0" err="1"/>
              <a:t>n_input</a:t>
            </a:r>
            <a:r>
              <a:rPr lang="en-US" altLang="ko-KR" sz="1013" b="1" dirty="0"/>
              <a:t>, </a:t>
            </a:r>
            <a:r>
              <a:rPr lang="en-US" altLang="ko-KR" sz="1013" b="1" dirty="0" err="1"/>
              <a:t>n_output</a:t>
            </a:r>
            <a:r>
              <a:rPr lang="en-US" altLang="ko-KR" sz="1013" b="1" dirty="0"/>
              <a:t>) / sqrt(</a:t>
            </a:r>
            <a:r>
              <a:rPr lang="en-US" altLang="ko-KR" sz="1013" b="1" dirty="0" err="1"/>
              <a:t>n_input</a:t>
            </a:r>
            <a:r>
              <a:rPr lang="en-US" altLang="ko-KR" sz="1013" b="1" dirty="0"/>
              <a:t>) </a:t>
            </a:r>
            <a:endParaRPr lang="ko-KR" altLang="en-US" sz="1013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1760860" y="1610308"/>
            <a:ext cx="56222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=&gt; </a:t>
            </a:r>
            <a:r>
              <a:rPr lang="ko-KR" altLang="en-US" sz="1050" dirty="0"/>
              <a:t>단순히 작은 값의 표준편차를 갖는 형태로 초기화 하는 것이 아닌</a:t>
            </a:r>
            <a:r>
              <a:rPr lang="en-US" altLang="ko-KR" sz="1050" dirty="0"/>
              <a:t>, </a:t>
            </a:r>
            <a:r>
              <a:rPr lang="ko-KR" altLang="en-US" sz="1050" dirty="0"/>
              <a:t>표준 정규 분포를 입력개수의 표준편차로 나누어 주는 방법을 사용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4C8CE37-0347-4252-883C-015F07F6445A}"/>
              </a:ext>
            </a:extLst>
          </p:cNvPr>
          <p:cNvSpPr/>
          <p:nvPr/>
        </p:nvSpPr>
        <p:spPr>
          <a:xfrm>
            <a:off x="4211179" y="3082926"/>
            <a:ext cx="360821" cy="232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CBE75-5CCA-4149-AF34-202C11E4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3437171"/>
            <a:ext cx="4018544" cy="188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7A556-5983-476D-BA87-609CE4C62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747653"/>
            <a:ext cx="6858000" cy="97471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1A6D44-B302-42CA-B0EA-97E5BEE84C83}"/>
              </a:ext>
            </a:extLst>
          </p:cNvPr>
          <p:cNvCxnSpPr/>
          <p:nvPr/>
        </p:nvCxnSpPr>
        <p:spPr>
          <a:xfrm>
            <a:off x="2648607" y="4213334"/>
            <a:ext cx="524991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5CAE68-593D-4500-A2B8-2CB8E294860F}"/>
              </a:ext>
            </a:extLst>
          </p:cNvPr>
          <p:cNvCxnSpPr>
            <a:cxnSpLocks/>
          </p:cNvCxnSpPr>
          <p:nvPr/>
        </p:nvCxnSpPr>
        <p:spPr>
          <a:xfrm>
            <a:off x="1440909" y="3625613"/>
            <a:ext cx="368288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2907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907DB91-88A5-4A46-863D-A96ECA9F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65" y="2660573"/>
            <a:ext cx="6628504" cy="1879239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1318465" y="952500"/>
            <a:ext cx="313451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/>
              <a:t>3. ReLU </a:t>
            </a:r>
            <a:r>
              <a:rPr lang="ko-KR" altLang="en-US" sz="1013" dirty="0"/>
              <a:t>함수에 맞는 초기화 방법 </a:t>
            </a:r>
            <a:r>
              <a:rPr lang="en-US" altLang="ko-KR" sz="1013" dirty="0"/>
              <a:t>: He Initialization</a:t>
            </a:r>
            <a:endParaRPr lang="ko-KR" altLang="en-US" sz="101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1760860" y="1717908"/>
            <a:ext cx="562228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Symbol" panose="05050102010706020507" pitchFamily="18" charset="2"/>
              <a:buChar char="Þ"/>
            </a:pPr>
            <a:r>
              <a:rPr lang="en-US" altLang="ko-KR" sz="1050" dirty="0"/>
              <a:t>Xavier </a:t>
            </a:r>
            <a:r>
              <a:rPr lang="en-US" altLang="ko-KR" sz="1050" dirty="0" err="1"/>
              <a:t>Intialization</a:t>
            </a:r>
            <a:r>
              <a:rPr lang="en-US" altLang="ko-KR" sz="1050" dirty="0"/>
              <a:t> </a:t>
            </a:r>
            <a:r>
              <a:rPr lang="ko-KR" altLang="en-US" sz="1050" dirty="0"/>
              <a:t>과 동일</a:t>
            </a:r>
            <a:r>
              <a:rPr lang="en-US" altLang="ko-KR" sz="1050" dirty="0"/>
              <a:t>. </a:t>
            </a:r>
            <a:r>
              <a:rPr lang="ko-KR" altLang="en-US" sz="1050" dirty="0"/>
              <a:t>단지 인풋개수의 절반의 제곱근으로 </a:t>
            </a:r>
            <a:r>
              <a:rPr lang="ko-KR" altLang="en-US" sz="1050" dirty="0" err="1"/>
              <a:t>나누어주는</a:t>
            </a:r>
            <a:r>
              <a:rPr lang="ko-KR" altLang="en-US" sz="1050" dirty="0"/>
              <a:t> 차이가 있음</a:t>
            </a:r>
            <a:endParaRPr lang="en-US" altLang="ko-KR" sz="1050" dirty="0"/>
          </a:p>
          <a:p>
            <a:pPr marL="214313" indent="-214313">
              <a:buFont typeface="Symbol" panose="05050102010706020507" pitchFamily="18" charset="2"/>
              <a:buChar char="Þ"/>
            </a:pPr>
            <a:r>
              <a:rPr lang="ko-KR" altLang="en-US" sz="1050" dirty="0"/>
              <a:t>더 넓은 범위의 난수를 생성한다</a:t>
            </a:r>
            <a:endParaRPr lang="en-US" altLang="ko-KR" sz="1050" dirty="0"/>
          </a:p>
          <a:p>
            <a:pPr marL="214313" indent="-214313">
              <a:buFont typeface="Symbol" panose="05050102010706020507" pitchFamily="18" charset="2"/>
              <a:buChar char="Þ"/>
            </a:pPr>
            <a:r>
              <a:rPr lang="ko-KR" altLang="en-US" sz="1050" dirty="0"/>
              <a:t>하지만 </a:t>
            </a:r>
            <a:r>
              <a:rPr lang="en-US" altLang="ko-KR" sz="1050" dirty="0"/>
              <a:t>Xavier Initializer</a:t>
            </a:r>
            <a:r>
              <a:rPr lang="ko-KR" altLang="en-US" sz="1050" dirty="0"/>
              <a:t>로도 충분히 잘 학습된다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6C5FFF-4A5D-422A-A4C6-96DA35297534}"/>
              </a:ext>
            </a:extLst>
          </p:cNvPr>
          <p:cNvSpPr/>
          <p:nvPr/>
        </p:nvSpPr>
        <p:spPr>
          <a:xfrm>
            <a:off x="2128770" y="1303091"/>
            <a:ext cx="4525640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13" b="1" dirty="0"/>
              <a:t>w = </a:t>
            </a:r>
            <a:r>
              <a:rPr lang="en-US" altLang="ko-KR" sz="1013" b="1" dirty="0" err="1"/>
              <a:t>np.random.randn</a:t>
            </a:r>
            <a:r>
              <a:rPr lang="en-US" altLang="ko-KR" sz="1013" b="1" dirty="0"/>
              <a:t>(</a:t>
            </a:r>
            <a:r>
              <a:rPr lang="en-US" altLang="ko-KR" sz="1013" b="1" dirty="0" err="1"/>
              <a:t>n_input</a:t>
            </a:r>
            <a:r>
              <a:rPr lang="en-US" altLang="ko-KR" sz="1013" b="1" dirty="0"/>
              <a:t>, </a:t>
            </a:r>
            <a:r>
              <a:rPr lang="en-US" altLang="ko-KR" sz="1013" b="1" dirty="0" err="1"/>
              <a:t>n_output</a:t>
            </a:r>
            <a:r>
              <a:rPr lang="en-US" altLang="ko-KR" sz="1013" b="1" dirty="0"/>
              <a:t>) / sqrt(</a:t>
            </a:r>
            <a:r>
              <a:rPr lang="en-US" altLang="ko-KR" sz="1013" b="1" dirty="0" err="1"/>
              <a:t>n_input</a:t>
            </a:r>
            <a:r>
              <a:rPr lang="en-US" altLang="ko-KR" sz="1013" b="1" dirty="0"/>
              <a:t>/2)</a:t>
            </a:r>
            <a:endParaRPr lang="ko-KR" altLang="en-US" sz="1013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A50132-5507-4E8B-A2F9-3CECEED264E6}"/>
              </a:ext>
            </a:extLst>
          </p:cNvPr>
          <p:cNvCxnSpPr>
            <a:cxnSpLocks/>
          </p:cNvCxnSpPr>
          <p:nvPr/>
        </p:nvCxnSpPr>
        <p:spPr>
          <a:xfrm>
            <a:off x="7039303" y="4020207"/>
            <a:ext cx="37049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571059-2402-4CA3-8423-844C97B7D25E}"/>
              </a:ext>
            </a:extLst>
          </p:cNvPr>
          <p:cNvCxnSpPr>
            <a:cxnSpLocks/>
          </p:cNvCxnSpPr>
          <p:nvPr/>
        </p:nvCxnSpPr>
        <p:spPr>
          <a:xfrm>
            <a:off x="7240313" y="3870435"/>
            <a:ext cx="508439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91469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18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89136-EFBF-422A-9D52-983395385520}"/>
              </a:ext>
            </a:extLst>
          </p:cNvPr>
          <p:cNvSpPr txBox="1"/>
          <p:nvPr/>
        </p:nvSpPr>
        <p:spPr>
          <a:xfrm>
            <a:off x="1404857" y="2571296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13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FF2BF0-54A0-46C7-AA3F-F9F769B28704}"/>
              </a:ext>
            </a:extLst>
          </p:cNvPr>
          <p:cNvSpPr/>
          <p:nvPr/>
        </p:nvSpPr>
        <p:spPr>
          <a:xfrm>
            <a:off x="1693639" y="933731"/>
            <a:ext cx="3429000" cy="21929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/>
            </a:r>
            <a:br>
              <a:rPr lang="en-US" altLang="ko-KR" sz="1050" b="1" dirty="0"/>
            </a:br>
            <a:r>
              <a:rPr lang="en-US" altLang="ko-KR" sz="1050" b="1" dirty="0"/>
              <a:t>2. CNN </a:t>
            </a:r>
            <a:r>
              <a:rPr lang="ko-KR" altLang="en-US" sz="1050" b="1" dirty="0"/>
              <a:t>성능 향상을 위한 기법들</a:t>
            </a:r>
            <a:endParaRPr lang="en-US" altLang="ko-KR" sz="1050" b="1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 err="1"/>
              <a:t>ReLU</a:t>
            </a:r>
            <a:endParaRPr lang="en-US" altLang="ko-KR" sz="1050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Initializer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Optimizer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Batch Normalization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Dropout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Regularization</a:t>
            </a:r>
            <a:br>
              <a:rPr lang="en-US" altLang="ko-KR" sz="1050" dirty="0"/>
            </a:b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(Advanced)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Data Augmentation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Ensemble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73-FE59-4E67-A7E4-5E170B8896A3}"/>
              </a:ext>
            </a:extLst>
          </p:cNvPr>
          <p:cNvSpPr txBox="1"/>
          <p:nvPr/>
        </p:nvSpPr>
        <p:spPr>
          <a:xfrm>
            <a:off x="1298198" y="598825"/>
            <a:ext cx="616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0735" indent="-160735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85226F-4F58-40EE-A89B-856E771759DE}"/>
              </a:ext>
            </a:extLst>
          </p:cNvPr>
          <p:cNvSpPr txBox="1"/>
          <p:nvPr/>
        </p:nvSpPr>
        <p:spPr>
          <a:xfrm>
            <a:off x="1693639" y="865055"/>
            <a:ext cx="2618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Cifar10 Image Classification Dataset </a:t>
            </a:r>
            <a:r>
              <a:rPr lang="ko-KR" altLang="en-US" sz="1050" b="1" dirty="0"/>
              <a:t>소개</a:t>
            </a:r>
            <a:r>
              <a:rPr lang="en-US" altLang="ko-KR" sz="1050" b="1" dirty="0"/>
              <a:t/>
            </a:r>
            <a:br>
              <a:rPr lang="en-US" altLang="ko-KR" sz="1050" b="1" dirty="0"/>
            </a:br>
            <a:endParaRPr lang="ko-KR" altLang="en-US" sz="105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9DA4044-E256-491E-A02E-7C98E9A04742}"/>
              </a:ext>
            </a:extLst>
          </p:cNvPr>
          <p:cNvSpPr/>
          <p:nvPr/>
        </p:nvSpPr>
        <p:spPr>
          <a:xfrm flipH="1">
            <a:off x="2825565" y="1774245"/>
            <a:ext cx="225377" cy="127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28012632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18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185557" y="2332797"/>
            <a:ext cx="772886" cy="36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13298"/>
            <a:ext cx="6858000" cy="10984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28781"/>
            <a:ext cx="6858000" cy="109168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762907" y="4292162"/>
            <a:ext cx="201404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640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18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Local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minima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51C5BF-E1A7-4C38-9565-FA3B687475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50" y="3343341"/>
            <a:ext cx="1885952" cy="14726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1DD128-336F-404E-9FF2-E26509BE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70" y="1208862"/>
            <a:ext cx="2078111" cy="1558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0F4070-85EB-4865-839E-0CF0F2AC5419}"/>
              </a:ext>
            </a:extLst>
          </p:cNvPr>
          <p:cNvSpPr txBox="1"/>
          <p:nvPr/>
        </p:nvSpPr>
        <p:spPr>
          <a:xfrm>
            <a:off x="1305762" y="899150"/>
            <a:ext cx="336534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b="1" dirty="0"/>
              <a:t>Local minima</a:t>
            </a:r>
            <a:r>
              <a:rPr lang="ko-KR" altLang="en-US" sz="1013" b="1" dirty="0"/>
              <a:t>에 갇혀서 학습이 진행되지 않을 수 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72422-158B-42E6-BE0C-1B97077824D4}"/>
              </a:ext>
            </a:extLst>
          </p:cNvPr>
          <p:cNvSpPr txBox="1"/>
          <p:nvPr/>
        </p:nvSpPr>
        <p:spPr>
          <a:xfrm>
            <a:off x="1305762" y="2959410"/>
            <a:ext cx="6485727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그러나 최근 연구에 따르면 이러한 </a:t>
            </a:r>
            <a:r>
              <a:rPr lang="en-US" altLang="ko-KR" sz="1013" b="1" dirty="0"/>
              <a:t>Local minima</a:t>
            </a:r>
            <a:r>
              <a:rPr lang="ko-KR" altLang="en-US" sz="1013" b="1" dirty="0"/>
              <a:t>는 차원수가 증가함에 따라 기하급수적으로 등장확률이 </a:t>
            </a:r>
            <a:r>
              <a:rPr lang="ko-KR" altLang="en-US" sz="1013" b="1" dirty="0" err="1"/>
              <a:t>희박해지며</a:t>
            </a:r>
            <a:r>
              <a:rPr lang="ko-KR" altLang="en-US" sz="1013" b="1" dirty="0"/>
              <a:t> 대부분은 </a:t>
            </a:r>
            <a:r>
              <a:rPr lang="en-US" altLang="ko-KR" sz="1013" b="1" dirty="0"/>
              <a:t>Saddle point </a:t>
            </a:r>
            <a:r>
              <a:rPr lang="ko-KR" altLang="en-US" sz="1013" b="1" dirty="0"/>
              <a:t>이기 때문에 크게 문제가 되지 않는다</a:t>
            </a:r>
            <a:endParaRPr lang="en-US" altLang="ko-KR" sz="1013" b="1" dirty="0"/>
          </a:p>
        </p:txBody>
      </p:sp>
    </p:spTree>
    <p:extLst>
      <p:ext uri="{BB962C8B-B14F-4D97-AF65-F5344CB8AC3E}">
        <p14:creationId xmlns:p14="http://schemas.microsoft.com/office/powerpoint/2010/main" val="207705611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18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오차 곡면의 평평한 구간 문제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410C3-B76B-42BB-AB45-DB8051F8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220" y="1518810"/>
            <a:ext cx="4386561" cy="210588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3909C30-6063-4EAE-9CCB-8AAB7D2E25BC}"/>
              </a:ext>
            </a:extLst>
          </p:cNvPr>
          <p:cNvCxnSpPr/>
          <p:nvPr/>
        </p:nvCxnSpPr>
        <p:spPr>
          <a:xfrm flipV="1">
            <a:off x="2190750" y="2571750"/>
            <a:ext cx="847725" cy="10529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E7BB05-5C6F-42E0-BF7A-62FCD680F9D8}"/>
              </a:ext>
            </a:extLst>
          </p:cNvPr>
          <p:cNvSpPr txBox="1"/>
          <p:nvPr/>
        </p:nvSpPr>
        <p:spPr>
          <a:xfrm>
            <a:off x="1583613" y="3718683"/>
            <a:ext cx="100860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b="1" dirty="0"/>
              <a:t>Local</a:t>
            </a:r>
            <a:r>
              <a:rPr lang="ko-KR" altLang="en-US" sz="1013" b="1" dirty="0"/>
              <a:t> </a:t>
            </a:r>
            <a:r>
              <a:rPr lang="en-US" altLang="ko-KR" sz="1013" b="1" dirty="0"/>
              <a:t>minimum</a:t>
            </a:r>
            <a:endParaRPr lang="ko-KR" altLang="en-US" sz="1013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A744648-A729-4048-8494-2CD934449474}"/>
              </a:ext>
            </a:extLst>
          </p:cNvPr>
          <p:cNvCxnSpPr>
            <a:cxnSpLocks/>
          </p:cNvCxnSpPr>
          <p:nvPr/>
        </p:nvCxnSpPr>
        <p:spPr>
          <a:xfrm flipV="1">
            <a:off x="3616715" y="2335218"/>
            <a:ext cx="1" cy="17402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BCC087-EC5D-4EAD-8A93-036A0D6E5308}"/>
              </a:ext>
            </a:extLst>
          </p:cNvPr>
          <p:cNvSpPr txBox="1"/>
          <p:nvPr/>
        </p:nvSpPr>
        <p:spPr>
          <a:xfrm>
            <a:off x="2447292" y="4128536"/>
            <a:ext cx="172354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b="1" dirty="0"/>
              <a:t>*Plateau with small gradient</a:t>
            </a:r>
            <a:endParaRPr lang="ko-KR" altLang="en-US" sz="1013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00A15-CEA3-4084-8AF5-1F27CE33A84B}"/>
              </a:ext>
            </a:extLst>
          </p:cNvPr>
          <p:cNvSpPr txBox="1"/>
          <p:nvPr/>
        </p:nvSpPr>
        <p:spPr>
          <a:xfrm>
            <a:off x="1305763" y="899150"/>
            <a:ext cx="36186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b="1" dirty="0"/>
              <a:t>실제로는 경사가 작은 평평한 구간이 더욱 큰 문제로 작용</a:t>
            </a:r>
          </a:p>
        </p:txBody>
      </p:sp>
    </p:spTree>
    <p:extLst>
      <p:ext uri="{BB962C8B-B14F-4D97-AF65-F5344CB8AC3E}">
        <p14:creationId xmlns:p14="http://schemas.microsoft.com/office/powerpoint/2010/main" val="378863061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18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Momentum (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관성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D2A80-8815-45DB-AADB-95642C128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982304"/>
            <a:ext cx="3638550" cy="2816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BA755-8DE2-4CAE-9B5F-D7D3812395AF}"/>
              </a:ext>
            </a:extLst>
          </p:cNvPr>
          <p:cNvSpPr txBox="1"/>
          <p:nvPr/>
        </p:nvSpPr>
        <p:spPr>
          <a:xfrm>
            <a:off x="1834243" y="4110489"/>
            <a:ext cx="54755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/>
              <a:t>진행 방향에 따른 </a:t>
            </a:r>
            <a:r>
              <a:rPr lang="en-US" altLang="ko-KR" sz="1013" b="1" dirty="0"/>
              <a:t>Momentum</a:t>
            </a:r>
            <a:r>
              <a:rPr lang="ko-KR" altLang="en-US" sz="1013" b="1" dirty="0"/>
              <a:t> </a:t>
            </a:r>
            <a:r>
              <a:rPr lang="en-US" altLang="ko-KR" sz="1013" b="1" dirty="0"/>
              <a:t>(</a:t>
            </a:r>
            <a:r>
              <a:rPr lang="ko-KR" altLang="en-US" sz="1013" b="1" dirty="0"/>
              <a:t>관성</a:t>
            </a:r>
            <a:r>
              <a:rPr lang="en-US" altLang="ko-KR" sz="1013" b="1" dirty="0"/>
              <a:t>) </a:t>
            </a:r>
            <a:r>
              <a:rPr lang="ko-KR" altLang="en-US" sz="1013" b="1" dirty="0"/>
              <a:t>을 주어 경사가 급감해도 학습이 진행될 수 있도록 한다</a:t>
            </a:r>
          </a:p>
        </p:txBody>
      </p:sp>
    </p:spTree>
    <p:extLst>
      <p:ext uri="{BB962C8B-B14F-4D97-AF65-F5344CB8AC3E}">
        <p14:creationId xmlns:p14="http://schemas.microsoft.com/office/powerpoint/2010/main" val="16124318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18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185557" y="2332797"/>
            <a:ext cx="772886" cy="36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13298"/>
            <a:ext cx="6858000" cy="10984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28781"/>
            <a:ext cx="6858000" cy="109168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762907" y="4292162"/>
            <a:ext cx="201404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0579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E21BC-E8E3-4FB7-B6DA-F3F57E84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89460"/>
            <a:ext cx="5372100" cy="2364581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18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 err="1">
                <a:latin typeface="Arial Narrow" pitchFamily="34" charset="0"/>
                <a:cs typeface="Arial" pitchFamily="34" charset="0"/>
              </a:rPr>
              <a:t>ReLU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 + Xavier initializer + </a:t>
            </a:r>
            <a:r>
              <a:rPr lang="en-US" altLang="ko-KR" sz="15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EFFAED-D4EB-4397-B592-48F84D42FAE2}"/>
              </a:ext>
            </a:extLst>
          </p:cNvPr>
          <p:cNvSpPr/>
          <p:nvPr/>
        </p:nvSpPr>
        <p:spPr>
          <a:xfrm>
            <a:off x="1612024" y="1844565"/>
            <a:ext cx="5927834" cy="4729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2986873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37C98-66B6-4FB8-A981-614BC29A33EF}"/>
              </a:ext>
            </a:extLst>
          </p:cNvPr>
          <p:cNvSpPr txBox="1"/>
          <p:nvPr/>
        </p:nvSpPr>
        <p:spPr>
          <a:xfrm>
            <a:off x="1404857" y="2571296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13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0E205-14CF-4FB0-A10A-E063EEA4C69F}"/>
              </a:ext>
            </a:extLst>
          </p:cNvPr>
          <p:cNvSpPr/>
          <p:nvPr/>
        </p:nvSpPr>
        <p:spPr>
          <a:xfrm>
            <a:off x="1693639" y="933731"/>
            <a:ext cx="3429000" cy="21929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/>
            </a:r>
            <a:br>
              <a:rPr lang="en-US" altLang="ko-KR" sz="1050" b="1" dirty="0"/>
            </a:br>
            <a:r>
              <a:rPr lang="en-US" altLang="ko-KR" sz="1050" b="1" dirty="0"/>
              <a:t>2. CNN </a:t>
            </a:r>
            <a:r>
              <a:rPr lang="ko-KR" altLang="en-US" sz="1050" b="1" dirty="0"/>
              <a:t>성능 향상을 위한 기법들</a:t>
            </a:r>
            <a:endParaRPr lang="en-US" altLang="ko-KR" sz="1050" b="1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 err="1"/>
              <a:t>ReLU</a:t>
            </a:r>
            <a:endParaRPr lang="en-US" altLang="ko-KR" sz="1050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Initializer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Optimizer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Batch Normalization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Dropout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Regularization</a:t>
            </a:r>
            <a:br>
              <a:rPr lang="en-US" altLang="ko-KR" sz="1050" dirty="0"/>
            </a:b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(Advanced)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Data Augmentation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0ABF7-975B-45FB-A1BC-9F0AA756FF76}"/>
              </a:ext>
            </a:extLst>
          </p:cNvPr>
          <p:cNvSpPr txBox="1"/>
          <p:nvPr/>
        </p:nvSpPr>
        <p:spPr>
          <a:xfrm>
            <a:off x="1298198" y="598825"/>
            <a:ext cx="616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0735" indent="-160735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693EC-0CEE-481E-9498-E5EAB244329D}"/>
              </a:ext>
            </a:extLst>
          </p:cNvPr>
          <p:cNvSpPr txBox="1"/>
          <p:nvPr/>
        </p:nvSpPr>
        <p:spPr>
          <a:xfrm>
            <a:off x="1693639" y="865055"/>
            <a:ext cx="2618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Cifar10 Image Classification Dataset </a:t>
            </a:r>
            <a:r>
              <a:rPr lang="ko-KR" altLang="en-US" sz="1050" b="1" dirty="0"/>
              <a:t>소개</a:t>
            </a:r>
            <a:r>
              <a:rPr lang="en-US" altLang="ko-KR" sz="1050" b="1" dirty="0"/>
              <a:t/>
            </a:r>
            <a:br>
              <a:rPr lang="en-US" altLang="ko-KR" sz="1050" b="1" dirty="0"/>
            </a:br>
            <a:endParaRPr lang="ko-KR" altLang="en-US" sz="105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812D785-7DA1-4A2B-8A3A-DFAE32C7953F}"/>
              </a:ext>
            </a:extLst>
          </p:cNvPr>
          <p:cNvSpPr/>
          <p:nvPr/>
        </p:nvSpPr>
        <p:spPr>
          <a:xfrm flipH="1">
            <a:off x="3408139" y="1955164"/>
            <a:ext cx="225377" cy="127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701345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A70E9-3546-4662-A680-DBA5BCDA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137F76-81BD-4E13-9521-081774C9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23</a:t>
            </a:fld>
            <a:endParaRPr 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CC73DBB-A410-4DC5-B510-B2C59D44B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Cost Function (or Loss Function)</a:t>
            </a:r>
          </a:p>
          <a:p>
            <a:pPr lvl="1"/>
            <a:r>
              <a:rPr lang="en-US" altLang="ko-KR" dirty="0"/>
              <a:t>How to fit the line to training data</a:t>
            </a:r>
          </a:p>
          <a:p>
            <a:pPr lvl="1"/>
            <a:r>
              <a:rPr lang="en-US" altLang="ko-KR" dirty="0"/>
              <a:t>The difference between model </a:t>
            </a:r>
            <a:br>
              <a:rPr lang="en-US" altLang="ko-KR" dirty="0"/>
            </a:br>
            <a:r>
              <a:rPr lang="en-US" altLang="ko-KR" dirty="0"/>
              <a:t>values and real measurements: 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9C18142-216A-4FFD-BEF6-4720BA8D89D3}"/>
              </a:ext>
            </a:extLst>
          </p:cNvPr>
          <p:cNvCxnSpPr>
            <a:cxnSpLocks/>
          </p:cNvCxnSpPr>
          <p:nvPr/>
        </p:nvCxnSpPr>
        <p:spPr>
          <a:xfrm>
            <a:off x="4703723" y="349589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A42E27-4CC1-4CC8-9229-2DAF90EEC2F0}"/>
              </a:ext>
            </a:extLst>
          </p:cNvPr>
          <p:cNvCxnSpPr>
            <a:cxnSpLocks/>
          </p:cNvCxnSpPr>
          <p:nvPr/>
        </p:nvCxnSpPr>
        <p:spPr>
          <a:xfrm>
            <a:off x="4703723" y="273389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FD7D67-FC09-4063-9963-1F59C7EA132F}"/>
              </a:ext>
            </a:extLst>
          </p:cNvPr>
          <p:cNvCxnSpPr>
            <a:cxnSpLocks/>
          </p:cNvCxnSpPr>
          <p:nvPr/>
        </p:nvCxnSpPr>
        <p:spPr>
          <a:xfrm>
            <a:off x="4703723" y="1973981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9CFB8C-B374-4B77-933B-9D30A7D0A725}"/>
              </a:ext>
            </a:extLst>
          </p:cNvPr>
          <p:cNvCxnSpPr>
            <a:cxnSpLocks/>
          </p:cNvCxnSpPr>
          <p:nvPr/>
        </p:nvCxnSpPr>
        <p:spPr>
          <a:xfrm>
            <a:off x="4703723" y="4250913"/>
            <a:ext cx="360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66A251E2-024F-4C6A-9688-0C0BAFF4B9A7}"/>
              </a:ext>
            </a:extLst>
          </p:cNvPr>
          <p:cNvSpPr/>
          <p:nvPr/>
        </p:nvSpPr>
        <p:spPr>
          <a:xfrm>
            <a:off x="5674642" y="344189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5D7304-0027-4581-8634-8E6D6E475856}"/>
              </a:ext>
            </a:extLst>
          </p:cNvPr>
          <p:cNvSpPr/>
          <p:nvPr/>
        </p:nvSpPr>
        <p:spPr>
          <a:xfrm>
            <a:off x="5736701" y="4245547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C16CC7-C355-432A-A234-7E860F028638}"/>
              </a:ext>
            </a:extLst>
          </p:cNvPr>
          <p:cNvSpPr/>
          <p:nvPr/>
        </p:nvSpPr>
        <p:spPr>
          <a:xfrm>
            <a:off x="6530866" y="4242961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35E1F5-B208-4E7C-8007-6014FA1A99FA}"/>
              </a:ext>
            </a:extLst>
          </p:cNvPr>
          <p:cNvSpPr/>
          <p:nvPr/>
        </p:nvSpPr>
        <p:spPr>
          <a:xfrm>
            <a:off x="7297519" y="4255761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3213-89BF-43FB-B74B-CE6395B3716D}"/>
              </a:ext>
            </a:extLst>
          </p:cNvPr>
          <p:cNvSpPr/>
          <p:nvPr/>
        </p:nvSpPr>
        <p:spPr>
          <a:xfrm>
            <a:off x="4537081" y="3189037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A621D1-9297-4BC5-9CA6-A6FCF593C2E3}"/>
              </a:ext>
            </a:extLst>
          </p:cNvPr>
          <p:cNvSpPr/>
          <p:nvPr/>
        </p:nvSpPr>
        <p:spPr>
          <a:xfrm>
            <a:off x="4530654" y="2419399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376712-36FC-43A3-A6D1-9D9BA18F2557}"/>
              </a:ext>
            </a:extLst>
          </p:cNvPr>
          <p:cNvSpPr/>
          <p:nvPr/>
        </p:nvSpPr>
        <p:spPr>
          <a:xfrm>
            <a:off x="4539877" y="1668950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B2CE00A-82D5-45A8-8F29-B9152357D90F}"/>
              </a:ext>
            </a:extLst>
          </p:cNvPr>
          <p:cNvCxnSpPr>
            <a:cxnSpLocks/>
          </p:cNvCxnSpPr>
          <p:nvPr/>
        </p:nvCxnSpPr>
        <p:spPr>
          <a:xfrm>
            <a:off x="4703723" y="1260842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61D8CD-4B71-429B-8587-B2CA512B582B}"/>
              </a:ext>
            </a:extLst>
          </p:cNvPr>
          <p:cNvSpPr/>
          <p:nvPr/>
        </p:nvSpPr>
        <p:spPr>
          <a:xfrm>
            <a:off x="4537081" y="946774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19CBFF4-2F7D-4042-A419-919564B5F5FB}"/>
              </a:ext>
            </a:extLst>
          </p:cNvPr>
          <p:cNvSpPr/>
          <p:nvPr/>
        </p:nvSpPr>
        <p:spPr>
          <a:xfrm>
            <a:off x="7231894" y="121290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C98E4D-9727-43F1-8D7E-8A5DD77286F4}"/>
              </a:ext>
            </a:extLst>
          </p:cNvPr>
          <p:cNvCxnSpPr>
            <a:cxnSpLocks/>
          </p:cNvCxnSpPr>
          <p:nvPr/>
        </p:nvCxnSpPr>
        <p:spPr>
          <a:xfrm flipV="1">
            <a:off x="5332837" y="737138"/>
            <a:ext cx="2463994" cy="3826400"/>
          </a:xfrm>
          <a:prstGeom prst="line">
            <a:avLst/>
          </a:prstGeom>
          <a:ln w="381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4E121CA-DF54-43C2-B9E6-8962286FC1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1220" y="2905528"/>
          <a:ext cx="2049838" cy="121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919">
                  <a:extLst>
                    <a:ext uri="{9D8B030D-6E8A-4147-A177-3AD203B41FA5}">
                      <a16:colId xmlns:a16="http://schemas.microsoft.com/office/drawing/2014/main" val="710197753"/>
                    </a:ext>
                  </a:extLst>
                </a:gridCol>
                <a:gridCol w="1024919">
                  <a:extLst>
                    <a:ext uri="{9D8B030D-6E8A-4147-A177-3AD203B41FA5}">
                      <a16:colId xmlns:a16="http://schemas.microsoft.com/office/drawing/2014/main" val="9318477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72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7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976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618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96A47CA-4C9E-41B6-BDB3-5CD2B8CBD480}"/>
                  </a:ext>
                </a:extLst>
              </p:cNvPr>
              <p:cNvSpPr/>
              <p:nvPr/>
            </p:nvSpPr>
            <p:spPr>
              <a:xfrm>
                <a:off x="679803" y="1745036"/>
                <a:ext cx="3545917" cy="60727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00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00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96A47CA-4C9E-41B6-BDB3-5CD2B8CBD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03" y="1745036"/>
                <a:ext cx="3545917" cy="607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69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06C1C289-960A-490F-A12E-03AF1BCF675B}"/>
              </a:ext>
            </a:extLst>
          </p:cNvPr>
          <p:cNvSpPr/>
          <p:nvPr/>
        </p:nvSpPr>
        <p:spPr>
          <a:xfrm>
            <a:off x="6464211" y="306588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CD5342-48CF-403B-B7A6-126762D2085F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5728642" y="3549894"/>
            <a:ext cx="0" cy="358991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9698B44-72C3-408D-9742-1DB0174FC03A}"/>
              </a:ext>
            </a:extLst>
          </p:cNvPr>
          <p:cNvCxnSpPr>
            <a:cxnSpLocks/>
          </p:cNvCxnSpPr>
          <p:nvPr/>
        </p:nvCxnSpPr>
        <p:spPr>
          <a:xfrm>
            <a:off x="6519989" y="2740817"/>
            <a:ext cx="0" cy="358991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2A407A-A195-45EB-BFE5-7A88B48E8F29}"/>
              </a:ext>
            </a:extLst>
          </p:cNvPr>
          <p:cNvCxnSpPr>
            <a:cxnSpLocks/>
          </p:cNvCxnSpPr>
          <p:nvPr/>
        </p:nvCxnSpPr>
        <p:spPr>
          <a:xfrm>
            <a:off x="7289869" y="1279355"/>
            <a:ext cx="7650" cy="256279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F9F14AE-C344-4C91-B8D7-0E35250B250D}"/>
                  </a:ext>
                </a:extLst>
              </p:cNvPr>
              <p:cNvSpPr/>
              <p:nvPr/>
            </p:nvSpPr>
            <p:spPr>
              <a:xfrm>
                <a:off x="7807655" y="572189"/>
                <a:ext cx="8200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F9F14AE-C344-4C91-B8D7-0E35250B25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655" y="572189"/>
                <a:ext cx="82009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A165AB-AE62-4582-B7CC-5BF9A86376C8}"/>
              </a:ext>
            </a:extLst>
          </p:cNvPr>
          <p:cNvSpPr/>
          <p:nvPr/>
        </p:nvSpPr>
        <p:spPr>
          <a:xfrm>
            <a:off x="4916289" y="73713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4BE2C5-C92D-43E6-9FAD-0B4EE32E7F75}"/>
              </a:ext>
            </a:extLst>
          </p:cNvPr>
          <p:cNvSpPr/>
          <p:nvPr/>
        </p:nvSpPr>
        <p:spPr>
          <a:xfrm>
            <a:off x="8274568" y="4235721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2D1E40F-B8F5-46F3-BE92-E2201ED06BFB}"/>
              </a:ext>
            </a:extLst>
          </p:cNvPr>
          <p:cNvCxnSpPr>
            <a:cxnSpLocks/>
          </p:cNvCxnSpPr>
          <p:nvPr/>
        </p:nvCxnSpPr>
        <p:spPr>
          <a:xfrm rot="10800000">
            <a:off x="4911965" y="867070"/>
            <a:ext cx="0" cy="360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7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Dataset Normalization  (Input normalization)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1318465" y="952500"/>
            <a:ext cx="474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입력 값의 표준화를 통해서도 출력 값의 분산이 커지는 현상을 완화할 수 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693E2-E6C0-415D-BBAB-691393892FFA}"/>
              </a:ext>
            </a:extLst>
          </p:cNvPr>
          <p:cNvSpPr txBox="1"/>
          <p:nvPr/>
        </p:nvSpPr>
        <p:spPr>
          <a:xfrm>
            <a:off x="1994131" y="4208286"/>
            <a:ext cx="420980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13" b="1" dirty="0"/>
              <a:t>값의 범위가 </a:t>
            </a:r>
            <a:r>
              <a:rPr lang="en-US" altLang="ko-KR" sz="1013" b="1" dirty="0"/>
              <a:t>0~ 255 </a:t>
            </a:r>
            <a:r>
              <a:rPr lang="ko-KR" altLang="en-US" sz="1013" b="1" dirty="0"/>
              <a:t>사이였던 기존 입력 값의 분포를 </a:t>
            </a:r>
            <a:r>
              <a:rPr lang="en-US" altLang="ko-KR" sz="1013" b="1" dirty="0"/>
              <a:t>-1~1 </a:t>
            </a:r>
            <a:r>
              <a:rPr lang="ko-KR" altLang="en-US" sz="1013" b="1" dirty="0"/>
              <a:t>사이로 표준화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D3650-4CCA-465F-B07B-C3DC8625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43676"/>
            <a:ext cx="6858000" cy="245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292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의 중요성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1318465" y="952500"/>
            <a:ext cx="204607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표준화가 되어있지 않은 경우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4424B6-1E62-4CC2-84B6-AB750031E1FD}"/>
              </a:ext>
            </a:extLst>
          </p:cNvPr>
          <p:cNvCxnSpPr/>
          <p:nvPr/>
        </p:nvCxnSpPr>
        <p:spPr>
          <a:xfrm>
            <a:off x="1714500" y="1514475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1029E5-55A3-4BD3-9560-1E64E59CBA06}"/>
              </a:ext>
            </a:extLst>
          </p:cNvPr>
          <p:cNvCxnSpPr>
            <a:cxnSpLocks/>
          </p:cNvCxnSpPr>
          <p:nvPr/>
        </p:nvCxnSpPr>
        <p:spPr>
          <a:xfrm>
            <a:off x="1524000" y="2286000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3A526-4C19-4AF2-94A0-028AF3A93F6D}"/>
              </a:ext>
            </a:extLst>
          </p:cNvPr>
          <p:cNvSpPr/>
          <p:nvPr/>
        </p:nvSpPr>
        <p:spPr>
          <a:xfrm>
            <a:off x="1817915" y="1785258"/>
            <a:ext cx="424541" cy="413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D5CBC5-AA07-4C5C-B40C-0FB9EE0BDD75}"/>
              </a:ext>
            </a:extLst>
          </p:cNvPr>
          <p:cNvCxnSpPr/>
          <p:nvPr/>
        </p:nvCxnSpPr>
        <p:spPr>
          <a:xfrm>
            <a:off x="3869872" y="1514475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9536A1-740A-48FA-BC6F-5F920091BDF1}"/>
              </a:ext>
            </a:extLst>
          </p:cNvPr>
          <p:cNvCxnSpPr>
            <a:cxnSpLocks/>
          </p:cNvCxnSpPr>
          <p:nvPr/>
        </p:nvCxnSpPr>
        <p:spPr>
          <a:xfrm>
            <a:off x="3679372" y="2286000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226BE-321B-4ECF-A9DF-351A31DD7427}"/>
              </a:ext>
            </a:extLst>
          </p:cNvPr>
          <p:cNvSpPr/>
          <p:nvPr/>
        </p:nvSpPr>
        <p:spPr>
          <a:xfrm>
            <a:off x="4095755" y="1334301"/>
            <a:ext cx="740225" cy="721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DF3299-8A28-4657-9457-8E6EB153C0E4}"/>
              </a:ext>
            </a:extLst>
          </p:cNvPr>
          <p:cNvCxnSpPr/>
          <p:nvPr/>
        </p:nvCxnSpPr>
        <p:spPr>
          <a:xfrm>
            <a:off x="6251126" y="1514475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36D7C0-A996-4BFD-851E-EC43452E8BA6}"/>
              </a:ext>
            </a:extLst>
          </p:cNvPr>
          <p:cNvCxnSpPr>
            <a:cxnSpLocks/>
          </p:cNvCxnSpPr>
          <p:nvPr/>
        </p:nvCxnSpPr>
        <p:spPr>
          <a:xfrm>
            <a:off x="6060626" y="2286000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79D18-BC5E-42C4-85CA-A8E0DC16399C}"/>
              </a:ext>
            </a:extLst>
          </p:cNvPr>
          <p:cNvSpPr/>
          <p:nvPr/>
        </p:nvSpPr>
        <p:spPr>
          <a:xfrm>
            <a:off x="6585861" y="952500"/>
            <a:ext cx="977565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2DCA3A-5CD4-4D7A-A25C-CA04C454716F}"/>
              </a:ext>
            </a:extLst>
          </p:cNvPr>
          <p:cNvSpPr/>
          <p:nvPr/>
        </p:nvSpPr>
        <p:spPr>
          <a:xfrm>
            <a:off x="3219450" y="1826419"/>
            <a:ext cx="127440" cy="1814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66563FF-5F9C-4F5A-A0B3-61CAF16C22E8}"/>
              </a:ext>
            </a:extLst>
          </p:cNvPr>
          <p:cNvSpPr/>
          <p:nvPr/>
        </p:nvSpPr>
        <p:spPr>
          <a:xfrm>
            <a:off x="5600703" y="1826419"/>
            <a:ext cx="127440" cy="1814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5061A6-CB40-44D5-B265-DCF005795E84}"/>
              </a:ext>
            </a:extLst>
          </p:cNvPr>
          <p:cNvCxnSpPr>
            <a:cxnSpLocks/>
          </p:cNvCxnSpPr>
          <p:nvPr/>
        </p:nvCxnSpPr>
        <p:spPr>
          <a:xfrm>
            <a:off x="2186668" y="3587699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CD873E-DBE8-4469-88E0-C68401CA74AE}"/>
              </a:ext>
            </a:extLst>
          </p:cNvPr>
          <p:cNvCxnSpPr>
            <a:cxnSpLocks/>
          </p:cNvCxnSpPr>
          <p:nvPr/>
        </p:nvCxnSpPr>
        <p:spPr>
          <a:xfrm>
            <a:off x="1524000" y="4063949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40D35-BCB6-48B1-98F2-25CACBED61D4}"/>
              </a:ext>
            </a:extLst>
          </p:cNvPr>
          <p:cNvSpPr/>
          <p:nvPr/>
        </p:nvSpPr>
        <p:spPr>
          <a:xfrm>
            <a:off x="1921333" y="3882499"/>
            <a:ext cx="424541" cy="413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21BD067-E930-49C9-A08A-BE60755217F6}"/>
              </a:ext>
            </a:extLst>
          </p:cNvPr>
          <p:cNvSpPr/>
          <p:nvPr/>
        </p:nvSpPr>
        <p:spPr>
          <a:xfrm>
            <a:off x="3219450" y="3882499"/>
            <a:ext cx="127440" cy="1814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BDEE385-C4C2-4004-A00C-EF715F3EDE85}"/>
              </a:ext>
            </a:extLst>
          </p:cNvPr>
          <p:cNvSpPr/>
          <p:nvPr/>
        </p:nvSpPr>
        <p:spPr>
          <a:xfrm>
            <a:off x="5600703" y="3882499"/>
            <a:ext cx="127440" cy="18145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413E1-DAAC-449A-8B08-8A691E391D51}"/>
              </a:ext>
            </a:extLst>
          </p:cNvPr>
          <p:cNvSpPr txBox="1"/>
          <p:nvPr/>
        </p:nvSpPr>
        <p:spPr>
          <a:xfrm>
            <a:off x="1318465" y="3100634"/>
            <a:ext cx="19162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표준화가 잘 되어있는 경우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89C71-035F-4231-B2C8-077B5F3610A7}"/>
              </a:ext>
            </a:extLst>
          </p:cNvPr>
          <p:cNvCxnSpPr>
            <a:cxnSpLocks/>
          </p:cNvCxnSpPr>
          <p:nvPr/>
        </p:nvCxnSpPr>
        <p:spPr>
          <a:xfrm>
            <a:off x="4538870" y="3587699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580739-C76B-4A81-814E-142DC622575C}"/>
              </a:ext>
            </a:extLst>
          </p:cNvPr>
          <p:cNvCxnSpPr>
            <a:cxnSpLocks/>
          </p:cNvCxnSpPr>
          <p:nvPr/>
        </p:nvCxnSpPr>
        <p:spPr>
          <a:xfrm>
            <a:off x="3876203" y="4063949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EBCC0A-0E30-46FF-8E7E-E7F18D8A91AB}"/>
              </a:ext>
            </a:extLst>
          </p:cNvPr>
          <p:cNvSpPr/>
          <p:nvPr/>
        </p:nvSpPr>
        <p:spPr>
          <a:xfrm>
            <a:off x="4273535" y="3882500"/>
            <a:ext cx="424542" cy="413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4500C9-27D8-4FD3-991B-61FB55B69CF6}"/>
              </a:ext>
            </a:extLst>
          </p:cNvPr>
          <p:cNvCxnSpPr>
            <a:cxnSpLocks/>
          </p:cNvCxnSpPr>
          <p:nvPr/>
        </p:nvCxnSpPr>
        <p:spPr>
          <a:xfrm>
            <a:off x="6851197" y="3587699"/>
            <a:ext cx="0" cy="952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326984-ACEE-422B-BA51-C7A73586581C}"/>
              </a:ext>
            </a:extLst>
          </p:cNvPr>
          <p:cNvCxnSpPr>
            <a:cxnSpLocks/>
          </p:cNvCxnSpPr>
          <p:nvPr/>
        </p:nvCxnSpPr>
        <p:spPr>
          <a:xfrm>
            <a:off x="6188529" y="4063949"/>
            <a:ext cx="13144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A2736-3074-4B62-8183-B6E301FA33F7}"/>
              </a:ext>
            </a:extLst>
          </p:cNvPr>
          <p:cNvSpPr/>
          <p:nvPr/>
        </p:nvSpPr>
        <p:spPr>
          <a:xfrm>
            <a:off x="6585861" y="3882500"/>
            <a:ext cx="424542" cy="413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90CD32-938E-4539-8E35-D9C4400D36A9}"/>
              </a:ext>
            </a:extLst>
          </p:cNvPr>
          <p:cNvSpPr txBox="1"/>
          <p:nvPr/>
        </p:nvSpPr>
        <p:spPr>
          <a:xfrm>
            <a:off x="3500440" y="2531010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=&gt; </a:t>
            </a:r>
            <a:r>
              <a:rPr lang="ko-KR" altLang="en-US" sz="1200" b="1" dirty="0"/>
              <a:t>출력 값의 분산이 커진다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9D84C-E15B-4253-B034-CA68A9657CFD}"/>
              </a:ext>
            </a:extLst>
          </p:cNvPr>
          <p:cNvSpPr txBox="1"/>
          <p:nvPr/>
        </p:nvSpPr>
        <p:spPr>
          <a:xfrm>
            <a:off x="3548062" y="4546150"/>
            <a:ext cx="2172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=&gt; </a:t>
            </a:r>
            <a:r>
              <a:rPr lang="ko-KR" altLang="en-US" sz="1200" b="1" dirty="0"/>
              <a:t>출력 값의 분산이 유지된다</a:t>
            </a:r>
          </a:p>
        </p:txBody>
      </p:sp>
    </p:spTree>
    <p:extLst>
      <p:ext uri="{BB962C8B-B14F-4D97-AF65-F5344CB8AC3E}">
        <p14:creationId xmlns:p14="http://schemas.microsoft.com/office/powerpoint/2010/main" val="125021048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AE1C85-B9AF-428F-93AC-897585D4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56" y="1158765"/>
            <a:ext cx="6307689" cy="28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857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50DC-ADCD-4A91-A976-6A4D6ACE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371" y="1783968"/>
            <a:ext cx="2772843" cy="173378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344F8-AAAB-4514-B654-5C6AE614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44" y="1783967"/>
            <a:ext cx="2734742" cy="1733781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9161E-7B49-4E88-B0E7-DE543649E30A}"/>
              </a:ext>
            </a:extLst>
          </p:cNvPr>
          <p:cNvSpPr txBox="1"/>
          <p:nvPr/>
        </p:nvSpPr>
        <p:spPr>
          <a:xfrm>
            <a:off x="1778039" y="3748252"/>
            <a:ext cx="164179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(a) </a:t>
            </a:r>
            <a:r>
              <a:rPr lang="ko-KR" altLang="en-US" sz="1013" dirty="0"/>
              <a:t>기존</a:t>
            </a:r>
            <a:r>
              <a:rPr lang="en-US" altLang="ko-KR" sz="1013" dirty="0"/>
              <a:t> : 0~ 255 </a:t>
            </a:r>
            <a:r>
              <a:rPr lang="ko-KR" altLang="en-US" sz="1013" dirty="0"/>
              <a:t>사이의 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44ED-3D24-4A29-B97D-369CF552D4CB}"/>
              </a:ext>
            </a:extLst>
          </p:cNvPr>
          <p:cNvSpPr txBox="1"/>
          <p:nvPr/>
        </p:nvSpPr>
        <p:spPr>
          <a:xfrm>
            <a:off x="5238570" y="3748252"/>
            <a:ext cx="16866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(b) </a:t>
            </a:r>
            <a:r>
              <a:rPr lang="ko-KR" altLang="en-US" sz="1013" dirty="0"/>
              <a:t>표준화</a:t>
            </a:r>
            <a:r>
              <a:rPr lang="en-US" altLang="ko-KR" sz="1013" dirty="0"/>
              <a:t> : -1~ 1 </a:t>
            </a:r>
            <a:r>
              <a:rPr lang="ko-KR" altLang="en-US" sz="1013" dirty="0"/>
              <a:t>사이의 값</a:t>
            </a:r>
          </a:p>
        </p:txBody>
      </p:sp>
    </p:spTree>
    <p:extLst>
      <p:ext uri="{BB962C8B-B14F-4D97-AF65-F5344CB8AC3E}">
        <p14:creationId xmlns:p14="http://schemas.microsoft.com/office/powerpoint/2010/main" val="124686156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1318465" y="977919"/>
            <a:ext cx="445859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표준화가 잘 되어있어도 레이어를 거치면서 어느정도는 흩어 질 수 있다</a:t>
            </a:r>
            <a:r>
              <a:rPr lang="en-US" altLang="ko-KR" sz="1013" dirty="0"/>
              <a:t>.</a:t>
            </a:r>
            <a:endParaRPr lang="ko-KR" altLang="en-US" sz="1013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D2F1F9-4C26-43AC-B0B0-4D1F2BD7E6C3}"/>
              </a:ext>
            </a:extLst>
          </p:cNvPr>
          <p:cNvGrpSpPr/>
          <p:nvPr/>
        </p:nvGrpSpPr>
        <p:grpSpPr>
          <a:xfrm>
            <a:off x="2174326" y="1545401"/>
            <a:ext cx="3559629" cy="567078"/>
            <a:chOff x="508000" y="1953313"/>
            <a:chExt cx="7971970" cy="12700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092F9E9-EB69-4E6F-A8F7-82F804FBC4F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06226C3-D0AB-45D5-8464-1916C21470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2119B5-9713-42D2-8717-BBF2587940C8}"/>
                </a:ext>
              </a:extLst>
            </p:cNvPr>
            <p:cNvSpPr/>
            <p:nvPr/>
          </p:nvSpPr>
          <p:spPr>
            <a:xfrm>
              <a:off x="1037776" y="2346379"/>
              <a:ext cx="566055" cy="5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184ACBC-6263-4884-9428-20FC033BB026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776FA2BC-5E91-4FB8-A580-4BAE712859A4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05CCB92-0484-45FF-987E-E80F320B18AA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0039A6-A4EF-40C2-95EC-B5F7DFC14E06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233CEB-0F4A-425C-AC70-3352505A9F57}"/>
                </a:ext>
              </a:extLst>
            </p:cNvPr>
            <p:cNvSpPr/>
            <p:nvPr/>
          </p:nvSpPr>
          <p:spPr>
            <a:xfrm>
              <a:off x="4175229" y="2346379"/>
              <a:ext cx="566057" cy="551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46FCA89-57D7-4A69-9E5E-83460C4DFFB2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BD2B4F-0257-4173-85B2-9ABC7A01F4DC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DFB786-8488-46C9-A10E-D587EF0B3019}"/>
                </a:ext>
              </a:extLst>
            </p:cNvPr>
            <p:cNvSpPr/>
            <p:nvPr/>
          </p:nvSpPr>
          <p:spPr>
            <a:xfrm>
              <a:off x="7297541" y="2076142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CE36E8-38AE-40C9-A3EE-2E4D0192AC25}"/>
              </a:ext>
            </a:extLst>
          </p:cNvPr>
          <p:cNvGrpSpPr/>
          <p:nvPr/>
        </p:nvGrpSpPr>
        <p:grpSpPr>
          <a:xfrm>
            <a:off x="2572770" y="3191425"/>
            <a:ext cx="3569047" cy="746240"/>
            <a:chOff x="508000" y="1552071"/>
            <a:chExt cx="7993062" cy="167124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98E9-039A-4794-8245-04F721DE795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C034691-567C-4958-8DF3-E0FEB1637DFA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32A347-9B9A-4982-A04D-271743BD344C}"/>
                </a:ext>
              </a:extLst>
            </p:cNvPr>
            <p:cNvSpPr/>
            <p:nvPr/>
          </p:nvSpPr>
          <p:spPr>
            <a:xfrm>
              <a:off x="1227054" y="1739188"/>
              <a:ext cx="1086712" cy="1037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ABB2C776-8DB4-4B52-BA6B-8F2233206188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5299726-57D9-4EAE-AAA7-DE908E97D309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FCB256-409C-4E4D-B654-0CDCCECCF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9CEF762-A4D0-4372-88A7-1397799973E3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824655-6CD3-450B-8BB9-29403A66DC3A}"/>
                </a:ext>
              </a:extLst>
            </p:cNvPr>
            <p:cNvSpPr/>
            <p:nvPr/>
          </p:nvSpPr>
          <p:spPr>
            <a:xfrm>
              <a:off x="4669656" y="1552071"/>
              <a:ext cx="808669" cy="721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92306B1-24F3-417E-A5CB-F83A43166E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B08393-7911-477F-982C-A9B63ECCA7E4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C38372-45DC-4DAA-A0FF-AECDB62B6B8A}"/>
                </a:ext>
              </a:extLst>
            </p:cNvPr>
            <p:cNvSpPr/>
            <p:nvPr/>
          </p:nvSpPr>
          <p:spPr>
            <a:xfrm>
              <a:off x="7692383" y="1586743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DAF1816-AE7C-4697-ADC7-CC3C09C6D49B}"/>
              </a:ext>
            </a:extLst>
          </p:cNvPr>
          <p:cNvSpPr/>
          <p:nvPr/>
        </p:nvSpPr>
        <p:spPr>
          <a:xfrm>
            <a:off x="2259253" y="3615220"/>
            <a:ext cx="75872" cy="1080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56D5-6C3A-4A3E-8131-7F3CBA2D338D}"/>
              </a:ext>
            </a:extLst>
          </p:cNvPr>
          <p:cNvSpPr txBox="1"/>
          <p:nvPr/>
        </p:nvSpPr>
        <p:spPr>
          <a:xfrm>
            <a:off x="2699556" y="2372931"/>
            <a:ext cx="2823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=&gt; </a:t>
            </a:r>
            <a:r>
              <a:rPr lang="ko-KR" altLang="en-US" sz="1200" b="1" dirty="0"/>
              <a:t>처음에는 어느정도 유지될 수 있지만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8F428-3754-459E-9381-CE1F1F9CE440}"/>
              </a:ext>
            </a:extLst>
          </p:cNvPr>
          <p:cNvSpPr txBox="1"/>
          <p:nvPr/>
        </p:nvSpPr>
        <p:spPr>
          <a:xfrm>
            <a:off x="2553786" y="4228147"/>
            <a:ext cx="3946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=&gt; </a:t>
            </a:r>
            <a:r>
              <a:rPr lang="ko-KR" altLang="en-US" sz="1200" b="1" dirty="0"/>
              <a:t>흩어짐이 누적되면서 전체 결과에 영향을 줄 수 있다</a:t>
            </a:r>
          </a:p>
        </p:txBody>
      </p:sp>
    </p:spTree>
    <p:extLst>
      <p:ext uri="{BB962C8B-B14F-4D97-AF65-F5344CB8AC3E}">
        <p14:creationId xmlns:p14="http://schemas.microsoft.com/office/powerpoint/2010/main" val="14969175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1318465" y="977919"/>
            <a:ext cx="462049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해결책 </a:t>
            </a:r>
            <a:r>
              <a:rPr lang="en-US" altLang="ko-KR" sz="1013" dirty="0"/>
              <a:t>: </a:t>
            </a:r>
            <a:r>
              <a:rPr lang="ko-KR" altLang="en-US" sz="1013" dirty="0"/>
              <a:t>입력 데이터 뿐만 아니라 배치단위로 매 레이어에서 표준화를 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97ED6-45B0-4D3F-9B71-D867AD7E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47" y="1254918"/>
            <a:ext cx="6507956" cy="27289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FE87511-AE4A-4342-A7D3-20C51E6E8CE9}"/>
              </a:ext>
            </a:extLst>
          </p:cNvPr>
          <p:cNvSpPr txBox="1"/>
          <p:nvPr/>
        </p:nvSpPr>
        <p:spPr>
          <a:xfrm>
            <a:off x="1635379" y="4133872"/>
            <a:ext cx="5958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=&gt; </a:t>
            </a:r>
            <a:r>
              <a:rPr lang="ko-KR" altLang="en-US" sz="1200" b="1" dirty="0"/>
              <a:t>매 레이어 마다 부분적으로 보정을 수행하여 전체적으로 왜곡이 일어나는 것을 방지</a:t>
            </a:r>
          </a:p>
        </p:txBody>
      </p:sp>
    </p:spTree>
    <p:extLst>
      <p:ext uri="{BB962C8B-B14F-4D97-AF65-F5344CB8AC3E}">
        <p14:creationId xmlns:p14="http://schemas.microsoft.com/office/powerpoint/2010/main" val="24025351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4A829-D68E-4435-AC15-758F1AD17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79" y="1047116"/>
            <a:ext cx="5019443" cy="35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846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B23D11-AEC6-4A5E-954B-2002BE3D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53" y="1232297"/>
            <a:ext cx="6693694" cy="2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63AFA80-BD7A-4E7B-ADF5-8307984C6CD5}"/>
              </a:ext>
            </a:extLst>
          </p:cNvPr>
          <p:cNvCxnSpPr>
            <a:cxnSpLocks/>
          </p:cNvCxnSpPr>
          <p:nvPr/>
        </p:nvCxnSpPr>
        <p:spPr>
          <a:xfrm flipV="1">
            <a:off x="2506232" y="2571751"/>
            <a:ext cx="0" cy="10037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BDABE65-6415-4467-966B-4D07ABC01D75}"/>
              </a:ext>
            </a:extLst>
          </p:cNvPr>
          <p:cNvCxnSpPr>
            <a:cxnSpLocks/>
          </p:cNvCxnSpPr>
          <p:nvPr/>
        </p:nvCxnSpPr>
        <p:spPr>
          <a:xfrm flipV="1">
            <a:off x="3215681" y="2571751"/>
            <a:ext cx="0" cy="10037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B312D2-D3F4-4DC9-9F24-9637F2D033E1}"/>
              </a:ext>
            </a:extLst>
          </p:cNvPr>
          <p:cNvCxnSpPr>
            <a:cxnSpLocks/>
          </p:cNvCxnSpPr>
          <p:nvPr/>
        </p:nvCxnSpPr>
        <p:spPr>
          <a:xfrm flipV="1">
            <a:off x="3817493" y="2571751"/>
            <a:ext cx="0" cy="10037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43A6089-DEE1-4FF6-AD9E-3F62CDD722AE}"/>
              </a:ext>
            </a:extLst>
          </p:cNvPr>
          <p:cNvCxnSpPr>
            <a:cxnSpLocks/>
          </p:cNvCxnSpPr>
          <p:nvPr/>
        </p:nvCxnSpPr>
        <p:spPr>
          <a:xfrm flipV="1">
            <a:off x="4463879" y="2571751"/>
            <a:ext cx="0" cy="10037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0D24461-1FF3-4377-B7C9-1FB54825DA1F}"/>
              </a:ext>
            </a:extLst>
          </p:cNvPr>
          <p:cNvCxnSpPr>
            <a:cxnSpLocks/>
          </p:cNvCxnSpPr>
          <p:nvPr/>
        </p:nvCxnSpPr>
        <p:spPr>
          <a:xfrm flipV="1">
            <a:off x="4947182" y="2571751"/>
            <a:ext cx="0" cy="10037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61C5B0D-8544-4BB3-8649-B490C71B98A0}"/>
              </a:ext>
            </a:extLst>
          </p:cNvPr>
          <p:cNvCxnSpPr>
            <a:cxnSpLocks/>
          </p:cNvCxnSpPr>
          <p:nvPr/>
        </p:nvCxnSpPr>
        <p:spPr>
          <a:xfrm flipV="1">
            <a:off x="5498975" y="2571751"/>
            <a:ext cx="0" cy="10037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07B9789-7CA6-46D3-BB94-9DF823CB7B9B}"/>
              </a:ext>
            </a:extLst>
          </p:cNvPr>
          <p:cNvCxnSpPr>
            <a:cxnSpLocks/>
          </p:cNvCxnSpPr>
          <p:nvPr/>
        </p:nvCxnSpPr>
        <p:spPr>
          <a:xfrm flipV="1">
            <a:off x="5961013" y="2571751"/>
            <a:ext cx="0" cy="10037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0A78A9B-2AC8-4848-AC68-528EC9978A39}"/>
              </a:ext>
            </a:extLst>
          </p:cNvPr>
          <p:cNvCxnSpPr>
            <a:cxnSpLocks/>
          </p:cNvCxnSpPr>
          <p:nvPr/>
        </p:nvCxnSpPr>
        <p:spPr>
          <a:xfrm flipV="1">
            <a:off x="6435818" y="2571751"/>
            <a:ext cx="0" cy="10037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F0B6DF-57A3-44AC-97E8-02FF98C33135}"/>
              </a:ext>
            </a:extLst>
          </p:cNvPr>
          <p:cNvCxnSpPr>
            <a:cxnSpLocks/>
          </p:cNvCxnSpPr>
          <p:nvPr/>
        </p:nvCxnSpPr>
        <p:spPr>
          <a:xfrm flipV="1">
            <a:off x="6862608" y="2571751"/>
            <a:ext cx="0" cy="10037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F9593-949C-4D7A-94E6-60B083532068}"/>
              </a:ext>
            </a:extLst>
          </p:cNvPr>
          <p:cNvCxnSpPr>
            <a:cxnSpLocks/>
          </p:cNvCxnSpPr>
          <p:nvPr/>
        </p:nvCxnSpPr>
        <p:spPr>
          <a:xfrm flipV="1">
            <a:off x="7183805" y="2571751"/>
            <a:ext cx="0" cy="10037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98657AD-8E55-48AC-80FA-BB9D76E6C737}"/>
              </a:ext>
            </a:extLst>
          </p:cNvPr>
          <p:cNvSpPr/>
          <p:nvPr/>
        </p:nvSpPr>
        <p:spPr>
          <a:xfrm>
            <a:off x="1595824" y="3612595"/>
            <a:ext cx="5781999" cy="236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Batch</a:t>
            </a:r>
            <a:r>
              <a:rPr lang="ko-KR" altLang="en-US" sz="1800" dirty="0"/>
              <a:t> </a:t>
            </a:r>
            <a:r>
              <a:rPr lang="en-US" altLang="ko-KR" sz="1800" dirty="0"/>
              <a:t>Normalization</a:t>
            </a:r>
            <a:endParaRPr lang="ko-KR" altLang="en-US" sz="18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2ECACC5-6524-4B28-AE33-E21E1B53292F}"/>
              </a:ext>
            </a:extLst>
          </p:cNvPr>
          <p:cNvCxnSpPr>
            <a:cxnSpLocks/>
          </p:cNvCxnSpPr>
          <p:nvPr/>
        </p:nvCxnSpPr>
        <p:spPr>
          <a:xfrm flipV="1">
            <a:off x="1784960" y="2571751"/>
            <a:ext cx="0" cy="10037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049D4FBD-5BBB-44CD-8144-CAD41E34878D}"/>
              </a:ext>
            </a:extLst>
          </p:cNvPr>
          <p:cNvGrpSpPr/>
          <p:nvPr/>
        </p:nvGrpSpPr>
        <p:grpSpPr>
          <a:xfrm>
            <a:off x="1351238" y="1735406"/>
            <a:ext cx="6501768" cy="1099645"/>
            <a:chOff x="88463" y="1503704"/>
            <a:chExt cx="8669024" cy="14661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78261F7-24DF-4013-BDE2-47950D4A91D6}"/>
                </a:ext>
              </a:extLst>
            </p:cNvPr>
            <p:cNvGrpSpPr/>
            <p:nvPr/>
          </p:nvGrpSpPr>
          <p:grpSpPr>
            <a:xfrm>
              <a:off x="556983" y="1521689"/>
              <a:ext cx="8200504" cy="1380815"/>
              <a:chOff x="-152059" y="3719690"/>
              <a:chExt cx="9254869" cy="155835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673A226-3C93-42F8-B935-BA4A50FE15F2}"/>
                  </a:ext>
                </a:extLst>
              </p:cNvPr>
              <p:cNvGrpSpPr/>
              <p:nvPr/>
            </p:nvGrpSpPr>
            <p:grpSpPr>
              <a:xfrm>
                <a:off x="150942" y="4127169"/>
                <a:ext cx="1952642" cy="924028"/>
                <a:chOff x="-218663" y="4680120"/>
                <a:chExt cx="1952642" cy="924028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DFC8DB4-FBBB-4DBB-8348-780F4E55B109}"/>
                    </a:ext>
                  </a:extLst>
                </p:cNvPr>
                <p:cNvSpPr/>
                <p:nvPr/>
              </p:nvSpPr>
              <p:spPr>
                <a:xfrm>
                  <a:off x="-56425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614F572-1114-4A96-AB9F-03F3280712BB}"/>
                    </a:ext>
                  </a:extLst>
                </p:cNvPr>
                <p:cNvSpPr/>
                <p:nvPr/>
              </p:nvSpPr>
              <p:spPr>
                <a:xfrm>
                  <a:off x="-137544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189C4B7-ACD9-4587-B249-D009615E3C68}"/>
                    </a:ext>
                  </a:extLst>
                </p:cNvPr>
                <p:cNvSpPr/>
                <p:nvPr/>
              </p:nvSpPr>
              <p:spPr>
                <a:xfrm>
                  <a:off x="-218663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7C2508-4987-4562-ADD7-834D1811032F}"/>
                    </a:ext>
                  </a:extLst>
                </p:cNvPr>
                <p:cNvSpPr/>
                <p:nvPr/>
              </p:nvSpPr>
              <p:spPr>
                <a:xfrm>
                  <a:off x="297066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2656660-A6EC-40B2-A444-FE4CABF92276}"/>
                    </a:ext>
                  </a:extLst>
                </p:cNvPr>
                <p:cNvSpPr/>
                <p:nvPr/>
              </p:nvSpPr>
              <p:spPr>
                <a:xfrm>
                  <a:off x="935494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33D41D1-130C-4027-B518-BE1B8A0C3B83}"/>
                    </a:ext>
                  </a:extLst>
                </p:cNvPr>
                <p:cNvSpPr/>
                <p:nvPr/>
              </p:nvSpPr>
              <p:spPr>
                <a:xfrm>
                  <a:off x="854375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9C6DFC0-1147-448E-A23A-C8E1D7336AA9}"/>
                    </a:ext>
                  </a:extLst>
                </p:cNvPr>
                <p:cNvSpPr/>
                <p:nvPr/>
              </p:nvSpPr>
              <p:spPr>
                <a:xfrm>
                  <a:off x="773256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EB6B5E4-83E7-4FCA-B8C4-2444C2C554A5}"/>
                    </a:ext>
                  </a:extLst>
                </p:cNvPr>
                <p:cNvSpPr/>
                <p:nvPr/>
              </p:nvSpPr>
              <p:spPr>
                <a:xfrm>
                  <a:off x="1288985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7EF4DCF-1789-4BD0-A8C6-1113B642ADC2}"/>
                  </a:ext>
                </a:extLst>
              </p:cNvPr>
              <p:cNvSpPr/>
              <p:nvPr/>
            </p:nvSpPr>
            <p:spPr>
              <a:xfrm>
                <a:off x="2468399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C5D7E93-3E5D-481D-A375-6EDFECAFB637}"/>
                  </a:ext>
                </a:extLst>
              </p:cNvPr>
              <p:cNvSpPr/>
              <p:nvPr/>
            </p:nvSpPr>
            <p:spPr>
              <a:xfrm>
                <a:off x="2401372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9D688F-C8A4-4FEC-A541-0BBC4549335D}"/>
                  </a:ext>
                </a:extLst>
              </p:cNvPr>
              <p:cNvSpPr/>
              <p:nvPr/>
            </p:nvSpPr>
            <p:spPr>
              <a:xfrm>
                <a:off x="2334343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D8E40A6-A66A-4F3A-8552-350A6E60E40A}"/>
                  </a:ext>
                </a:extLst>
              </p:cNvPr>
              <p:cNvSpPr/>
              <p:nvPr/>
            </p:nvSpPr>
            <p:spPr>
              <a:xfrm>
                <a:off x="2760485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81D5CAA-8952-4D03-B635-C01A473AA850}"/>
                  </a:ext>
                </a:extLst>
              </p:cNvPr>
              <p:cNvSpPr/>
              <p:nvPr/>
            </p:nvSpPr>
            <p:spPr>
              <a:xfrm>
                <a:off x="3291948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F9D3D5-595D-41C4-A88D-871D2503E9E3}"/>
                  </a:ext>
                </a:extLst>
              </p:cNvPr>
              <p:cNvSpPr/>
              <p:nvPr/>
            </p:nvSpPr>
            <p:spPr>
              <a:xfrm>
                <a:off x="3224921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582E610-207C-4FE1-A7C3-D1FC1E2A5641}"/>
                  </a:ext>
                </a:extLst>
              </p:cNvPr>
              <p:cNvSpPr/>
              <p:nvPr/>
            </p:nvSpPr>
            <p:spPr>
              <a:xfrm>
                <a:off x="3157891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378A96-0922-4E78-A939-4651697EDD0E}"/>
                  </a:ext>
                </a:extLst>
              </p:cNvPr>
              <p:cNvSpPr/>
              <p:nvPr/>
            </p:nvSpPr>
            <p:spPr>
              <a:xfrm>
                <a:off x="3584034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8802A4A-B9DE-45E9-9258-8590FC5CC559}"/>
                  </a:ext>
                </a:extLst>
              </p:cNvPr>
              <p:cNvGrpSpPr/>
              <p:nvPr/>
            </p:nvGrpSpPr>
            <p:grpSpPr>
              <a:xfrm>
                <a:off x="4190425" y="4222160"/>
                <a:ext cx="1315852" cy="631466"/>
                <a:chOff x="3454233" y="4709075"/>
                <a:chExt cx="1591059" cy="763537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007D860-DDF5-4ECF-BD85-8FC3386C30EF}"/>
                    </a:ext>
                  </a:extLst>
                </p:cNvPr>
                <p:cNvSpPr/>
                <p:nvPr/>
              </p:nvSpPr>
              <p:spPr>
                <a:xfrm>
                  <a:off x="3584553" y="47303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099709A-B4CB-4C86-8FE4-4C573B147A6B}"/>
                    </a:ext>
                  </a:extLst>
                </p:cNvPr>
                <p:cNvSpPr/>
                <p:nvPr/>
              </p:nvSpPr>
              <p:spPr>
                <a:xfrm>
                  <a:off x="3519394" y="47832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9E9A102-B80E-4EB7-87D8-08EF94A81A02}"/>
                    </a:ext>
                  </a:extLst>
                </p:cNvPr>
                <p:cNvSpPr/>
                <p:nvPr/>
              </p:nvSpPr>
              <p:spPr>
                <a:xfrm>
                  <a:off x="3454233" y="48465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99B3EC9-C7A6-484A-B0BE-EC03007E63DA}"/>
                    </a:ext>
                  </a:extLst>
                </p:cNvPr>
                <p:cNvSpPr/>
                <p:nvPr/>
              </p:nvSpPr>
              <p:spPr>
                <a:xfrm>
                  <a:off x="3868499" y="49253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D4527D0-AC06-413C-AF60-EC4DDDF44A00}"/>
                    </a:ext>
                  </a:extLst>
                </p:cNvPr>
                <p:cNvSpPr/>
                <p:nvPr/>
              </p:nvSpPr>
              <p:spPr>
                <a:xfrm>
                  <a:off x="4403899" y="47090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C008966-F454-437B-86DA-69E062401397}"/>
                    </a:ext>
                  </a:extLst>
                </p:cNvPr>
                <p:cNvSpPr/>
                <p:nvPr/>
              </p:nvSpPr>
              <p:spPr>
                <a:xfrm>
                  <a:off x="4338740" y="47619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1F40793-CE92-44CB-AB0D-5D18B3F87F0A}"/>
                    </a:ext>
                  </a:extLst>
                </p:cNvPr>
                <p:cNvSpPr/>
                <p:nvPr/>
              </p:nvSpPr>
              <p:spPr>
                <a:xfrm>
                  <a:off x="4273579" y="48252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F9CE730-FE8B-4E07-962F-D89EE46F0C3E}"/>
                    </a:ext>
                  </a:extLst>
                </p:cNvPr>
                <p:cNvSpPr/>
                <p:nvPr/>
              </p:nvSpPr>
              <p:spPr>
                <a:xfrm>
                  <a:off x="4687844" y="49040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2B7EEC8-CD0C-402E-AB07-33C19E44448C}"/>
                  </a:ext>
                </a:extLst>
              </p:cNvPr>
              <p:cNvGrpSpPr/>
              <p:nvPr/>
            </p:nvGrpSpPr>
            <p:grpSpPr>
              <a:xfrm>
                <a:off x="5734349" y="4254195"/>
                <a:ext cx="1226437" cy="553951"/>
                <a:chOff x="2990853" y="4875708"/>
                <a:chExt cx="791020" cy="357284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BACFFCF-3B2F-497B-BECD-1A9A88D4A041}"/>
                    </a:ext>
                  </a:extLst>
                </p:cNvPr>
                <p:cNvSpPr/>
                <p:nvPr/>
              </p:nvSpPr>
              <p:spPr>
                <a:xfrm>
                  <a:off x="3053583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AB75AA6-09DA-4E98-886D-4FBC4FBEC10E}"/>
                    </a:ext>
                  </a:extLst>
                </p:cNvPr>
                <p:cNvSpPr/>
                <p:nvPr/>
              </p:nvSpPr>
              <p:spPr>
                <a:xfrm>
                  <a:off x="3022218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CF90E8B4-6E01-47FB-9D79-96FCB6B8F8A1}"/>
                    </a:ext>
                  </a:extLst>
                </p:cNvPr>
                <p:cNvSpPr/>
                <p:nvPr/>
              </p:nvSpPr>
              <p:spPr>
                <a:xfrm>
                  <a:off x="2990853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DAC06BA-0423-48A5-86FD-A99FEAD478AB}"/>
                    </a:ext>
                  </a:extLst>
                </p:cNvPr>
                <p:cNvSpPr/>
                <p:nvPr/>
              </p:nvSpPr>
              <p:spPr>
                <a:xfrm>
                  <a:off x="3190263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F9D0EAF-DC4B-403C-A233-E541743EE6F8}"/>
                    </a:ext>
                  </a:extLst>
                </p:cNvPr>
                <p:cNvSpPr/>
                <p:nvPr/>
              </p:nvSpPr>
              <p:spPr>
                <a:xfrm>
                  <a:off x="3473132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29DB7E0-8D7F-41A0-AAB2-0BB041A26C1C}"/>
                    </a:ext>
                  </a:extLst>
                </p:cNvPr>
                <p:cNvSpPr/>
                <p:nvPr/>
              </p:nvSpPr>
              <p:spPr>
                <a:xfrm>
                  <a:off x="3441767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8D35B37-08D9-47CC-BA46-25B626906633}"/>
                    </a:ext>
                  </a:extLst>
                </p:cNvPr>
                <p:cNvSpPr/>
                <p:nvPr/>
              </p:nvSpPr>
              <p:spPr>
                <a:xfrm>
                  <a:off x="3410402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7C0CDDA-BCD1-42B1-BCA9-7B521210968C}"/>
                    </a:ext>
                  </a:extLst>
                </p:cNvPr>
                <p:cNvSpPr/>
                <p:nvPr/>
              </p:nvSpPr>
              <p:spPr>
                <a:xfrm>
                  <a:off x="3609812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/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AD65B7-0CE4-4402-B37B-99E230906A23}"/>
                  </a:ext>
                </a:extLst>
              </p:cNvPr>
              <p:cNvSpPr/>
              <p:nvPr/>
            </p:nvSpPr>
            <p:spPr>
              <a:xfrm>
                <a:off x="7374625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9D22DA4-3C48-45CA-A661-28077D630BAF}"/>
                  </a:ext>
                </a:extLst>
              </p:cNvPr>
              <p:cNvSpPr/>
              <p:nvPr/>
            </p:nvSpPr>
            <p:spPr>
              <a:xfrm>
                <a:off x="7343260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62FF398-CAA4-4DBF-BE90-769DBCA03D84}"/>
                  </a:ext>
                </a:extLst>
              </p:cNvPr>
              <p:cNvSpPr/>
              <p:nvPr/>
            </p:nvSpPr>
            <p:spPr>
              <a:xfrm>
                <a:off x="7311895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068551F-C8BD-4DE9-9665-9927D1CEC898}"/>
                  </a:ext>
                </a:extLst>
              </p:cNvPr>
              <p:cNvSpPr/>
              <p:nvPr/>
            </p:nvSpPr>
            <p:spPr>
              <a:xfrm>
                <a:off x="7511305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20F91FE-081B-46A8-AF62-1073E433F004}"/>
                  </a:ext>
                </a:extLst>
              </p:cNvPr>
              <p:cNvSpPr/>
              <p:nvPr/>
            </p:nvSpPr>
            <p:spPr>
              <a:xfrm>
                <a:off x="7794174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5CECFC1-1C10-4D26-B21E-E3E9B2355A21}"/>
                  </a:ext>
                </a:extLst>
              </p:cNvPr>
              <p:cNvSpPr/>
              <p:nvPr/>
            </p:nvSpPr>
            <p:spPr>
              <a:xfrm>
                <a:off x="7762809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048A96-2D3D-4EF2-96B2-35CFB7A86257}"/>
                  </a:ext>
                </a:extLst>
              </p:cNvPr>
              <p:cNvSpPr/>
              <p:nvPr/>
            </p:nvSpPr>
            <p:spPr>
              <a:xfrm>
                <a:off x="7731444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59906C-7D51-4AA2-9C94-B976B833E085}"/>
                  </a:ext>
                </a:extLst>
              </p:cNvPr>
              <p:cNvSpPr/>
              <p:nvPr/>
            </p:nvSpPr>
            <p:spPr>
              <a:xfrm>
                <a:off x="7930854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3E0A3C3-FA8D-4750-AEE2-DAD3B8C6AB47}"/>
                  </a:ext>
                </a:extLst>
              </p:cNvPr>
              <p:cNvSpPr/>
              <p:nvPr/>
            </p:nvSpPr>
            <p:spPr>
              <a:xfrm>
                <a:off x="8395428" y="3719690"/>
                <a:ext cx="189011" cy="1558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07910A1-1896-4143-943B-63CBEE2DF0D6}"/>
                  </a:ext>
                </a:extLst>
              </p:cNvPr>
              <p:cNvSpPr/>
              <p:nvPr/>
            </p:nvSpPr>
            <p:spPr>
              <a:xfrm>
                <a:off x="8913799" y="4306273"/>
                <a:ext cx="189011" cy="4461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171A69C-2E76-450F-926F-E0F7C3955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5640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453664E0-FED2-4874-A9C9-94894A765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4767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50567A9-2AB6-4847-9B0F-1BC1F789E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6519" y="4476841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0E4A9474-3E08-49A9-A7D4-C1869375B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3877" y="4468348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B055AB77-6944-4646-9B55-746266560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9360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208661D4-450B-4EC8-9FE8-DB903756B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871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A2025CE0-D353-4E22-8B27-E7C927561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059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31B80D-39EB-46FC-8236-7555430BD8B9}"/>
                </a:ext>
              </a:extLst>
            </p:cNvPr>
            <p:cNvSpPr/>
            <p:nvPr/>
          </p:nvSpPr>
          <p:spPr>
            <a:xfrm>
              <a:off x="88463" y="1503704"/>
              <a:ext cx="360266" cy="14661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/>
                <a:t>입력값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352497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을 사용한 테스트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F8E3B-9F84-4064-BB76-1B0CDAB4A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99" y="1140067"/>
            <a:ext cx="4038600" cy="25101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18770-0558-4B81-9DD0-A8B5DB2D5F78}"/>
              </a:ext>
            </a:extLst>
          </p:cNvPr>
          <p:cNvSpPr txBox="1"/>
          <p:nvPr/>
        </p:nvSpPr>
        <p:spPr>
          <a:xfrm>
            <a:off x="2999334" y="3998050"/>
            <a:ext cx="319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200" dirty="0"/>
              <a:t>학습시에는 미니 배치 별로 모멘텀을 저장</a:t>
            </a:r>
            <a:endParaRPr lang="en-US" altLang="ko-KR" sz="120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200" dirty="0"/>
              <a:t>평가시에는 저장된 모멘텀의 평균을 사용</a:t>
            </a:r>
          </a:p>
        </p:txBody>
      </p:sp>
    </p:spTree>
    <p:extLst>
      <p:ext uri="{BB962C8B-B14F-4D97-AF65-F5344CB8AC3E}">
        <p14:creationId xmlns:p14="http://schemas.microsoft.com/office/powerpoint/2010/main" val="156556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A70E9-3546-4662-A680-DBA5BCDA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137F76-81BD-4E13-9521-081774C9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24</a:t>
            </a:fld>
            <a:endParaRPr 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CC73DBB-A410-4DC5-B510-B2C59D44B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Cost Function (or Loss Function)</a:t>
            </a:r>
          </a:p>
          <a:p>
            <a:pPr lvl="1"/>
            <a:r>
              <a:rPr lang="en-US" altLang="ko-KR" dirty="0"/>
              <a:t>Cost</a:t>
            </a:r>
          </a:p>
          <a:p>
            <a:pPr lvl="1"/>
            <a:endParaRPr lang="en-US" altLang="ko-KR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9C18142-216A-4FFD-BEF6-4720BA8D89D3}"/>
              </a:ext>
            </a:extLst>
          </p:cNvPr>
          <p:cNvCxnSpPr>
            <a:cxnSpLocks/>
          </p:cNvCxnSpPr>
          <p:nvPr/>
        </p:nvCxnSpPr>
        <p:spPr>
          <a:xfrm>
            <a:off x="4703723" y="349589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A42E27-4CC1-4CC8-9229-2DAF90EEC2F0}"/>
              </a:ext>
            </a:extLst>
          </p:cNvPr>
          <p:cNvCxnSpPr>
            <a:cxnSpLocks/>
          </p:cNvCxnSpPr>
          <p:nvPr/>
        </p:nvCxnSpPr>
        <p:spPr>
          <a:xfrm>
            <a:off x="4703723" y="273389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FD7D67-FC09-4063-9963-1F59C7EA132F}"/>
              </a:ext>
            </a:extLst>
          </p:cNvPr>
          <p:cNvCxnSpPr>
            <a:cxnSpLocks/>
          </p:cNvCxnSpPr>
          <p:nvPr/>
        </p:nvCxnSpPr>
        <p:spPr>
          <a:xfrm>
            <a:off x="4703723" y="1973981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9CFB8C-B374-4B77-933B-9D30A7D0A725}"/>
              </a:ext>
            </a:extLst>
          </p:cNvPr>
          <p:cNvCxnSpPr>
            <a:cxnSpLocks/>
          </p:cNvCxnSpPr>
          <p:nvPr/>
        </p:nvCxnSpPr>
        <p:spPr>
          <a:xfrm>
            <a:off x="4703723" y="4250913"/>
            <a:ext cx="360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66A251E2-024F-4C6A-9688-0C0BAFF4B9A7}"/>
              </a:ext>
            </a:extLst>
          </p:cNvPr>
          <p:cNvSpPr/>
          <p:nvPr/>
        </p:nvSpPr>
        <p:spPr>
          <a:xfrm>
            <a:off x="5674642" y="344189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5D7304-0027-4581-8634-8E6D6E475856}"/>
              </a:ext>
            </a:extLst>
          </p:cNvPr>
          <p:cNvSpPr/>
          <p:nvPr/>
        </p:nvSpPr>
        <p:spPr>
          <a:xfrm>
            <a:off x="5736701" y="4245547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C16CC7-C355-432A-A234-7E860F028638}"/>
              </a:ext>
            </a:extLst>
          </p:cNvPr>
          <p:cNvSpPr/>
          <p:nvPr/>
        </p:nvSpPr>
        <p:spPr>
          <a:xfrm>
            <a:off x="6530866" y="4242961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35E1F5-B208-4E7C-8007-6014FA1A99FA}"/>
              </a:ext>
            </a:extLst>
          </p:cNvPr>
          <p:cNvSpPr/>
          <p:nvPr/>
        </p:nvSpPr>
        <p:spPr>
          <a:xfrm>
            <a:off x="7297519" y="4255761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053213-89BF-43FB-B74B-CE6395B3716D}"/>
              </a:ext>
            </a:extLst>
          </p:cNvPr>
          <p:cNvSpPr/>
          <p:nvPr/>
        </p:nvSpPr>
        <p:spPr>
          <a:xfrm>
            <a:off x="4537081" y="3189037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A621D1-9297-4BC5-9CA6-A6FCF593C2E3}"/>
              </a:ext>
            </a:extLst>
          </p:cNvPr>
          <p:cNvSpPr/>
          <p:nvPr/>
        </p:nvSpPr>
        <p:spPr>
          <a:xfrm>
            <a:off x="4530654" y="2419399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376712-36FC-43A3-A6D1-9D9BA18F2557}"/>
              </a:ext>
            </a:extLst>
          </p:cNvPr>
          <p:cNvSpPr/>
          <p:nvPr/>
        </p:nvSpPr>
        <p:spPr>
          <a:xfrm>
            <a:off x="4539877" y="1668950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B2CE00A-82D5-45A8-8F29-B9152357D90F}"/>
              </a:ext>
            </a:extLst>
          </p:cNvPr>
          <p:cNvCxnSpPr>
            <a:cxnSpLocks/>
          </p:cNvCxnSpPr>
          <p:nvPr/>
        </p:nvCxnSpPr>
        <p:spPr>
          <a:xfrm>
            <a:off x="4703723" y="1260842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61D8CD-4B71-429B-8587-B2CA512B582B}"/>
              </a:ext>
            </a:extLst>
          </p:cNvPr>
          <p:cNvSpPr/>
          <p:nvPr/>
        </p:nvSpPr>
        <p:spPr>
          <a:xfrm>
            <a:off x="4537081" y="946774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19CBFF4-2F7D-4042-A419-919564B5F5FB}"/>
              </a:ext>
            </a:extLst>
          </p:cNvPr>
          <p:cNvSpPr/>
          <p:nvPr/>
        </p:nvSpPr>
        <p:spPr>
          <a:xfrm>
            <a:off x="7231894" y="121290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C98E4D-9727-43F1-8D7E-8A5DD77286F4}"/>
              </a:ext>
            </a:extLst>
          </p:cNvPr>
          <p:cNvCxnSpPr>
            <a:cxnSpLocks/>
          </p:cNvCxnSpPr>
          <p:nvPr/>
        </p:nvCxnSpPr>
        <p:spPr>
          <a:xfrm flipV="1">
            <a:off x="5332837" y="737138"/>
            <a:ext cx="2463994" cy="3826400"/>
          </a:xfrm>
          <a:prstGeom prst="line">
            <a:avLst/>
          </a:prstGeom>
          <a:ln w="38100">
            <a:solidFill>
              <a:srgbClr val="00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4E121CA-DF54-43C2-B9E6-8962286FC1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1220" y="2905528"/>
          <a:ext cx="2049838" cy="121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919">
                  <a:extLst>
                    <a:ext uri="{9D8B030D-6E8A-4147-A177-3AD203B41FA5}">
                      <a16:colId xmlns:a16="http://schemas.microsoft.com/office/drawing/2014/main" val="710197753"/>
                    </a:ext>
                  </a:extLst>
                </a:gridCol>
                <a:gridCol w="1024919">
                  <a:extLst>
                    <a:ext uri="{9D8B030D-6E8A-4147-A177-3AD203B41FA5}">
                      <a16:colId xmlns:a16="http://schemas.microsoft.com/office/drawing/2014/main" val="9318477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72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7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976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  <a:endParaRPr lang="ko-KR" altLang="en-US" sz="1400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618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96A47CA-4C9E-41B6-BDB3-5CD2B8CBD480}"/>
                  </a:ext>
                </a:extLst>
              </p:cNvPr>
              <p:cNvSpPr/>
              <p:nvPr/>
            </p:nvSpPr>
            <p:spPr>
              <a:xfrm>
                <a:off x="1052598" y="1373585"/>
                <a:ext cx="2990896" cy="6436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solidFill>
                      <a:srgbClr val="006699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4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ko-KR" sz="24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solidFill>
                                          <a:srgbClr val="00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2400" b="0" i="1" smtClean="0">
                                            <a:solidFill>
                                              <a:srgbClr val="00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rgbClr val="00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ko-KR" sz="2400" b="0" i="1" smtClean="0">
                                            <a:solidFill>
                                              <a:srgbClr val="00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sz="2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sz="2400" b="0" i="1" smtClean="0">
                                        <a:solidFill>
                                          <a:srgbClr val="00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rgbClr val="00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2400" b="0" i="1" smtClean="0">
                                        <a:solidFill>
                                          <a:srgbClr val="00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ko-KR" altLang="en-US" sz="24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96A47CA-4C9E-41B6-BDB3-5CD2B8CBD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98" y="1373585"/>
                <a:ext cx="2990896" cy="643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69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06C1C289-960A-490F-A12E-03AF1BCF675B}"/>
              </a:ext>
            </a:extLst>
          </p:cNvPr>
          <p:cNvSpPr/>
          <p:nvPr/>
        </p:nvSpPr>
        <p:spPr>
          <a:xfrm>
            <a:off x="6464211" y="306588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CD5342-48CF-403B-B7A6-126762D2085F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5728642" y="3549894"/>
            <a:ext cx="0" cy="358991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9698B44-72C3-408D-9742-1DB0174FC03A}"/>
              </a:ext>
            </a:extLst>
          </p:cNvPr>
          <p:cNvCxnSpPr>
            <a:cxnSpLocks/>
          </p:cNvCxnSpPr>
          <p:nvPr/>
        </p:nvCxnSpPr>
        <p:spPr>
          <a:xfrm>
            <a:off x="6519989" y="2740817"/>
            <a:ext cx="0" cy="358991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2A407A-A195-45EB-BFE5-7A88B48E8F29}"/>
              </a:ext>
            </a:extLst>
          </p:cNvPr>
          <p:cNvCxnSpPr>
            <a:cxnSpLocks/>
          </p:cNvCxnSpPr>
          <p:nvPr/>
        </p:nvCxnSpPr>
        <p:spPr>
          <a:xfrm>
            <a:off x="7289869" y="1279355"/>
            <a:ext cx="7650" cy="256279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DB98753-E059-409F-89EB-38A1781C9D7B}"/>
                  </a:ext>
                </a:extLst>
              </p:cNvPr>
              <p:cNvSpPr/>
              <p:nvPr/>
            </p:nvSpPr>
            <p:spPr>
              <a:xfrm>
                <a:off x="7807655" y="572189"/>
                <a:ext cx="8200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DB98753-E059-409F-89EB-38A1781C9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655" y="572189"/>
                <a:ext cx="82009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1FF4F-CD81-4129-BC8F-B6F76553A10E}"/>
                  </a:ext>
                </a:extLst>
              </p:cNvPr>
              <p:cNvSpPr txBox="1"/>
              <p:nvPr/>
            </p:nvSpPr>
            <p:spPr>
              <a:xfrm>
                <a:off x="1496670" y="1087526"/>
                <a:ext cx="26885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The number of training data</a:t>
                </a:r>
                <a:endParaRPr lang="ko-KR" altLang="en-US" sz="14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1FF4F-CD81-4129-BC8F-B6F76553A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670" y="1087526"/>
                <a:ext cx="2688557" cy="307777"/>
              </a:xfrm>
              <a:prstGeom prst="rect">
                <a:avLst/>
              </a:prstGeom>
              <a:blipFill>
                <a:blip r:embed="rId4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FCDF82B-8D9F-4CB3-9121-2AB133950DDB}"/>
                  </a:ext>
                </a:extLst>
              </p:cNvPr>
              <p:cNvSpPr/>
              <p:nvPr/>
            </p:nvSpPr>
            <p:spPr>
              <a:xfrm>
                <a:off x="1052597" y="2897145"/>
                <a:ext cx="2990896" cy="10715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>
                    <a:solidFill>
                      <a:srgbClr val="006699"/>
                    </a:solidFill>
                  </a:rPr>
                  <a:t>Cost(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sz="2400" dirty="0">
                    <a:solidFill>
                      <a:srgbClr val="006699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2400" dirty="0">
                    <a:solidFill>
                      <a:srgbClr val="006699"/>
                    </a:solidFill>
                  </a:rPr>
                  <a:t>)=</a:t>
                </a:r>
                <a:br>
                  <a:rPr lang="en-US" altLang="ko-KR" sz="2400" dirty="0">
                    <a:solidFill>
                      <a:srgbClr val="006699"/>
                    </a:solidFill>
                  </a:rPr>
                </a:br>
                <a:r>
                  <a:rPr lang="en-US" altLang="ko-KR" sz="2400" dirty="0">
                    <a:solidFill>
                      <a:srgbClr val="006699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4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ko-KR" sz="24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solidFill>
                                          <a:srgbClr val="00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2400" b="0" i="1" smtClean="0">
                                            <a:solidFill>
                                              <a:srgbClr val="00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rgbClr val="00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ko-KR" sz="2400" b="0" i="1" smtClean="0">
                                            <a:solidFill>
                                              <a:srgbClr val="00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sz="2400" b="0" i="1" smtClean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sz="2400" b="0" i="1" smtClean="0">
                                        <a:solidFill>
                                          <a:srgbClr val="00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rgbClr val="00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2400" b="0" i="1" smtClean="0">
                                        <a:solidFill>
                                          <a:srgbClr val="00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ko-KR" altLang="en-US" sz="24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FCDF82B-8D9F-4CB3-9121-2AB133950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97" y="2897145"/>
                <a:ext cx="2990896" cy="1071555"/>
              </a:xfrm>
              <a:prstGeom prst="rect">
                <a:avLst/>
              </a:prstGeom>
              <a:blipFill>
                <a:blip r:embed="rId5"/>
                <a:stretch>
                  <a:fillRect l="-3049" t="-562"/>
                </a:stretch>
              </a:blipFill>
              <a:ln>
                <a:solidFill>
                  <a:srgbClr val="00669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A0F9035-20E3-416E-84CC-2193A8F0E9B1}"/>
              </a:ext>
            </a:extLst>
          </p:cNvPr>
          <p:cNvSpPr/>
          <p:nvPr/>
        </p:nvSpPr>
        <p:spPr>
          <a:xfrm>
            <a:off x="1052597" y="2100102"/>
            <a:ext cx="408775" cy="738756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17727C-D4EC-4DF5-9208-002EA5EEF1AC}"/>
                  </a:ext>
                </a:extLst>
              </p:cNvPr>
              <p:cNvSpPr/>
              <p:nvPr/>
            </p:nvSpPr>
            <p:spPr>
              <a:xfrm>
                <a:off x="1326192" y="2274837"/>
                <a:ext cx="163346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17727C-D4EC-4DF5-9208-002EA5EEF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192" y="2274837"/>
                <a:ext cx="163346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1E82D253-4F29-4AE2-A393-A73DC05B4DAF}"/>
              </a:ext>
            </a:extLst>
          </p:cNvPr>
          <p:cNvSpPr/>
          <p:nvPr/>
        </p:nvSpPr>
        <p:spPr>
          <a:xfrm>
            <a:off x="4916289" y="73713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3193A5-8416-48F7-AF0C-5A6F16D553E3}"/>
              </a:ext>
            </a:extLst>
          </p:cNvPr>
          <p:cNvSpPr/>
          <p:nvPr/>
        </p:nvSpPr>
        <p:spPr>
          <a:xfrm>
            <a:off x="8274568" y="4235721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2D1E40F-B8F5-46F3-BE92-E2201ED06BFB}"/>
              </a:ext>
            </a:extLst>
          </p:cNvPr>
          <p:cNvCxnSpPr>
            <a:cxnSpLocks/>
          </p:cNvCxnSpPr>
          <p:nvPr/>
        </p:nvCxnSpPr>
        <p:spPr>
          <a:xfrm rot="10800000">
            <a:off x="4911965" y="867070"/>
            <a:ext cx="0" cy="360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6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2882AD-14DC-41AC-8002-DEC84E5A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8558"/>
            <a:ext cx="6858000" cy="2822736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43B64F-158C-405E-BFD2-9994429DC2DB}"/>
              </a:ext>
            </a:extLst>
          </p:cNvPr>
          <p:cNvCxnSpPr>
            <a:cxnSpLocks/>
          </p:cNvCxnSpPr>
          <p:nvPr/>
        </p:nvCxnSpPr>
        <p:spPr>
          <a:xfrm>
            <a:off x="1612024" y="2289941"/>
            <a:ext cx="170267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F30B2C-75DB-4874-8DC4-24C00B1D4F69}"/>
              </a:ext>
            </a:extLst>
          </p:cNvPr>
          <p:cNvCxnSpPr>
            <a:cxnSpLocks/>
          </p:cNvCxnSpPr>
          <p:nvPr/>
        </p:nvCxnSpPr>
        <p:spPr>
          <a:xfrm>
            <a:off x="1978573" y="3693074"/>
            <a:ext cx="595148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5432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0828F-30B3-4029-A661-63F97141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72338"/>
            <a:ext cx="6858000" cy="35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5041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5A95E-24BE-465F-884B-00012A570BE4}"/>
              </a:ext>
            </a:extLst>
          </p:cNvPr>
          <p:cNvSpPr txBox="1"/>
          <p:nvPr/>
        </p:nvSpPr>
        <p:spPr>
          <a:xfrm>
            <a:off x="1404857" y="2571296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13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4C1BA0-4224-4E0F-8DD3-46360006879E}"/>
              </a:ext>
            </a:extLst>
          </p:cNvPr>
          <p:cNvSpPr/>
          <p:nvPr/>
        </p:nvSpPr>
        <p:spPr>
          <a:xfrm>
            <a:off x="1693639" y="933731"/>
            <a:ext cx="3429000" cy="21929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/>
            </a:r>
            <a:br>
              <a:rPr lang="en-US" altLang="ko-KR" sz="1050" b="1" dirty="0"/>
            </a:br>
            <a:r>
              <a:rPr lang="en-US" altLang="ko-KR" sz="1050" b="1" dirty="0"/>
              <a:t>2. CNN </a:t>
            </a:r>
            <a:r>
              <a:rPr lang="ko-KR" altLang="en-US" sz="1050" b="1" dirty="0"/>
              <a:t>성능 향상을 위한 기법들</a:t>
            </a:r>
            <a:endParaRPr lang="en-US" altLang="ko-KR" sz="1050" b="1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 err="1"/>
              <a:t>ReLU</a:t>
            </a:r>
            <a:endParaRPr lang="en-US" altLang="ko-KR" sz="1050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Initializer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Optimizer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Batch Normalization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Dropout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Regularization</a:t>
            </a:r>
            <a:br>
              <a:rPr lang="en-US" altLang="ko-KR" sz="1050" dirty="0"/>
            </a:b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(Advanced)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Data Augmentation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Ensemble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E58EA-C400-427C-B878-C821EFAD2FDD}"/>
              </a:ext>
            </a:extLst>
          </p:cNvPr>
          <p:cNvSpPr txBox="1"/>
          <p:nvPr/>
        </p:nvSpPr>
        <p:spPr>
          <a:xfrm>
            <a:off x="1298198" y="598825"/>
            <a:ext cx="616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0735" indent="-160735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9012D-7B69-44A5-B8EA-F07743059E05}"/>
              </a:ext>
            </a:extLst>
          </p:cNvPr>
          <p:cNvSpPr txBox="1"/>
          <p:nvPr/>
        </p:nvSpPr>
        <p:spPr>
          <a:xfrm>
            <a:off x="1693639" y="865055"/>
            <a:ext cx="2618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Cifar10 Image Classification Dataset </a:t>
            </a:r>
            <a:r>
              <a:rPr lang="ko-KR" altLang="en-US" sz="1050" b="1" dirty="0"/>
              <a:t>소개</a:t>
            </a:r>
            <a:r>
              <a:rPr lang="en-US" altLang="ko-KR" sz="1050" b="1" dirty="0"/>
              <a:t/>
            </a:r>
            <a:br>
              <a:rPr lang="en-US" altLang="ko-KR" sz="1050" b="1" dirty="0"/>
            </a:br>
            <a:endParaRPr lang="ko-KR" altLang="en-US" sz="1050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9BD4EF0-6406-48AD-B319-A5BDCEAB8333}"/>
              </a:ext>
            </a:extLst>
          </p:cNvPr>
          <p:cNvSpPr/>
          <p:nvPr/>
        </p:nvSpPr>
        <p:spPr>
          <a:xfrm flipH="1">
            <a:off x="2749647" y="2098418"/>
            <a:ext cx="225377" cy="127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44554063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36FDEB-69D3-4581-BC88-F1F3A3B9A73E}"/>
              </a:ext>
            </a:extLst>
          </p:cNvPr>
          <p:cNvGrpSpPr/>
          <p:nvPr/>
        </p:nvGrpSpPr>
        <p:grpSpPr>
          <a:xfrm>
            <a:off x="1705511" y="1782205"/>
            <a:ext cx="5533707" cy="1318128"/>
            <a:chOff x="1027832" y="4520797"/>
            <a:chExt cx="7456436" cy="177612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DD35001-6EC8-4931-ABBA-BD373E15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6A51AA-5F90-4E14-9C05-C5C47F45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1298659" y="1017189"/>
            <a:ext cx="490422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/>
              <a:t>Training set</a:t>
            </a:r>
            <a:r>
              <a:rPr lang="ko-KR" altLang="en-US" sz="1013" dirty="0"/>
              <a:t>의</a:t>
            </a:r>
            <a:r>
              <a:rPr lang="en-US" altLang="ko-KR" sz="1013" dirty="0"/>
              <a:t> </a:t>
            </a:r>
            <a:r>
              <a:rPr lang="ko-KR" altLang="en-US" sz="1013" dirty="0"/>
              <a:t>노이즈에 까지 </a:t>
            </a:r>
            <a:r>
              <a:rPr lang="en-US" altLang="ko-KR" sz="1013" dirty="0"/>
              <a:t>overfit </a:t>
            </a:r>
            <a:r>
              <a:rPr lang="ko-KR" altLang="en-US" sz="1013" dirty="0"/>
              <a:t>되어 </a:t>
            </a:r>
            <a:r>
              <a:rPr lang="en-US" altLang="ko-KR" sz="1013" dirty="0"/>
              <a:t>test set</a:t>
            </a:r>
            <a:r>
              <a:rPr lang="ko-KR" altLang="en-US" sz="1013" dirty="0"/>
              <a:t> 에 대한 정확도가 낮아지는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2BA55-EB56-4D6C-A539-33E15EF1FB40}"/>
              </a:ext>
            </a:extLst>
          </p:cNvPr>
          <p:cNvSpPr txBox="1"/>
          <p:nvPr/>
        </p:nvSpPr>
        <p:spPr>
          <a:xfrm>
            <a:off x="2789613" y="3461393"/>
            <a:ext cx="3759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망이 깊어질 수록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파라미터가 많아 질 수록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심해진다</a:t>
            </a:r>
          </a:p>
        </p:txBody>
      </p:sp>
    </p:spTree>
    <p:extLst>
      <p:ext uri="{BB962C8B-B14F-4D97-AF65-F5344CB8AC3E}">
        <p14:creationId xmlns:p14="http://schemas.microsoft.com/office/powerpoint/2010/main" val="371110342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1298659" y="1017189"/>
            <a:ext cx="29004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/>
              <a:t>Overfitting </a:t>
            </a:r>
            <a:r>
              <a:rPr lang="ko-KR" altLang="en-US" sz="1013" dirty="0"/>
              <a:t>문제 해결을 위한 </a:t>
            </a:r>
            <a:r>
              <a:rPr lang="en-US" altLang="ko-KR" sz="1013" dirty="0"/>
              <a:t>3</a:t>
            </a:r>
            <a:r>
              <a:rPr lang="ko-KR" altLang="en-US" sz="1013" dirty="0"/>
              <a:t>가지 핵심 기법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3C26B-DB98-43A5-9A0C-5500DD54945B}"/>
              </a:ext>
            </a:extLst>
          </p:cNvPr>
          <p:cNvSpPr txBox="1"/>
          <p:nvPr/>
        </p:nvSpPr>
        <p:spPr>
          <a:xfrm>
            <a:off x="1785518" y="1983727"/>
            <a:ext cx="3337773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/>
              <a:t>1. </a:t>
            </a:r>
            <a:r>
              <a:rPr lang="ko-KR" altLang="en-US" sz="1013" dirty="0"/>
              <a:t>학습 데이터를 많이 확보한다</a:t>
            </a:r>
            <a:r>
              <a:rPr lang="en-US" altLang="ko-KR" sz="1013" dirty="0"/>
              <a:t/>
            </a:r>
            <a:br>
              <a:rPr lang="en-US" altLang="ko-KR" sz="1013" dirty="0"/>
            </a:br>
            <a:r>
              <a:rPr lang="en-US" altLang="ko-KR" sz="1013" dirty="0"/>
              <a:t>=&gt; Data augmentation</a:t>
            </a:r>
            <a:br>
              <a:rPr lang="en-US" altLang="ko-KR" sz="1013" dirty="0"/>
            </a:br>
            <a:r>
              <a:rPr lang="en-US" altLang="ko-KR" sz="1013" dirty="0"/>
              <a:t/>
            </a:r>
            <a:br>
              <a:rPr lang="en-US" altLang="ko-KR" sz="1013" dirty="0"/>
            </a:br>
            <a:r>
              <a:rPr lang="en-US" altLang="ko-KR" sz="1013" dirty="0"/>
              <a:t>2. feature</a:t>
            </a:r>
            <a:r>
              <a:rPr lang="ko-KR" altLang="en-US" sz="1013" dirty="0"/>
              <a:t>의 수를 줄이거나 여러 </a:t>
            </a:r>
            <a:r>
              <a:rPr lang="en-US" altLang="ko-KR" sz="1013" dirty="0"/>
              <a:t>feature</a:t>
            </a:r>
            <a:r>
              <a:rPr lang="ko-KR" altLang="en-US" sz="1013" dirty="0"/>
              <a:t>를 같이 사용한다</a:t>
            </a:r>
            <a:endParaRPr lang="en-US" altLang="ko-KR" sz="1013" dirty="0"/>
          </a:p>
          <a:p>
            <a:r>
              <a:rPr lang="en-US" altLang="ko-KR" sz="1013" dirty="0"/>
              <a:t>=&gt; Dropout, Ensemble</a:t>
            </a:r>
          </a:p>
          <a:p>
            <a:r>
              <a:rPr lang="en-US" altLang="ko-KR" sz="1013" dirty="0"/>
              <a:t/>
            </a:r>
            <a:br>
              <a:rPr lang="en-US" altLang="ko-KR" sz="1013" dirty="0"/>
            </a:br>
            <a:r>
              <a:rPr lang="en-US" altLang="ko-KR" sz="1013" dirty="0"/>
              <a:t>3. </a:t>
            </a:r>
            <a:r>
              <a:rPr lang="ko-KR" altLang="en-US" sz="1013" dirty="0"/>
              <a:t>파라미터의 수를 줄인다</a:t>
            </a:r>
            <a:r>
              <a:rPr lang="en-US" altLang="ko-KR" sz="1013" dirty="0"/>
              <a:t/>
            </a:r>
            <a:br>
              <a:rPr lang="en-US" altLang="ko-KR" sz="1013" dirty="0"/>
            </a:br>
            <a:r>
              <a:rPr lang="en-US" altLang="ko-KR" sz="1013" dirty="0"/>
              <a:t>=&gt; Regularization</a:t>
            </a:r>
            <a:endParaRPr lang="ko-KR" altLang="en-US" sz="1013" dirty="0"/>
          </a:p>
        </p:txBody>
      </p:sp>
    </p:spTree>
    <p:extLst>
      <p:ext uri="{BB962C8B-B14F-4D97-AF65-F5344CB8AC3E}">
        <p14:creationId xmlns:p14="http://schemas.microsoft.com/office/powerpoint/2010/main" val="344310863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Dropout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1298659" y="1017189"/>
            <a:ext cx="469744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임의의 확률로 일부 </a:t>
            </a:r>
            <a:r>
              <a:rPr lang="en-US" altLang="ko-KR" sz="1013" dirty="0"/>
              <a:t>neuron</a:t>
            </a:r>
            <a:r>
              <a:rPr lang="ko-KR" altLang="en-US" sz="1013" dirty="0"/>
              <a:t>을 학습에서 제외한다 </a:t>
            </a:r>
            <a:r>
              <a:rPr lang="en-US" altLang="ko-KR" sz="1013" dirty="0"/>
              <a:t>(</a:t>
            </a:r>
            <a:r>
              <a:rPr lang="ko-KR" altLang="en-US" sz="1013" dirty="0"/>
              <a:t>가중치 값을 </a:t>
            </a:r>
            <a:r>
              <a:rPr lang="en-US" altLang="ko-KR" sz="1013" dirty="0"/>
              <a:t>0</a:t>
            </a:r>
            <a:r>
              <a:rPr lang="ko-KR" altLang="en-US" sz="1013" dirty="0"/>
              <a:t>으로 만든다</a:t>
            </a:r>
            <a:r>
              <a:rPr lang="en-US" altLang="ko-KR" sz="1013" dirty="0"/>
              <a:t>)</a:t>
            </a:r>
            <a:endParaRPr lang="ko-KR" altLang="en-US" sz="1013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687BCB-6825-477F-8752-87E244E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25" y="1519159"/>
            <a:ext cx="5097150" cy="27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698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Dropout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의 학습과 평가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1298659" y="1017189"/>
            <a:ext cx="47230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학습시에는 이를 통하여 중복된 </a:t>
            </a:r>
            <a:r>
              <a:rPr lang="en-US" altLang="ko-KR" sz="1013" dirty="0"/>
              <a:t>feature</a:t>
            </a:r>
            <a:r>
              <a:rPr lang="ko-KR" altLang="en-US" sz="1013" dirty="0"/>
              <a:t>를 줄이며</a:t>
            </a:r>
            <a:r>
              <a:rPr lang="en-US" altLang="ko-KR" sz="1013" dirty="0"/>
              <a:t>, overfitting</a:t>
            </a:r>
            <a:r>
              <a:rPr lang="ko-KR" altLang="en-US" sz="1013" dirty="0"/>
              <a:t> 문제를 완화한다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20D36-5397-4B60-980F-4524EFA2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35" y="1489472"/>
            <a:ext cx="6079331" cy="2164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B8C94-8D84-4844-AC1B-25442C6AC41F}"/>
              </a:ext>
            </a:extLst>
          </p:cNvPr>
          <p:cNvSpPr txBox="1"/>
          <p:nvPr/>
        </p:nvSpPr>
        <p:spPr>
          <a:xfrm>
            <a:off x="1298659" y="3864755"/>
            <a:ext cx="371479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테스트 시에는 이렇게 학습된 모든 </a:t>
            </a:r>
            <a:r>
              <a:rPr lang="en-US" altLang="ko-KR" sz="1013" dirty="0"/>
              <a:t>neuron</a:t>
            </a:r>
            <a:r>
              <a:rPr lang="ko-KR" altLang="en-US" sz="1013" dirty="0"/>
              <a:t>들을 다 사용한다</a:t>
            </a:r>
          </a:p>
        </p:txBody>
      </p:sp>
    </p:spTree>
    <p:extLst>
      <p:ext uri="{BB962C8B-B14F-4D97-AF65-F5344CB8AC3E}">
        <p14:creationId xmlns:p14="http://schemas.microsoft.com/office/powerpoint/2010/main" val="411583442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2E50BB-80AE-4EE3-A95E-1D7C62354268}"/>
              </a:ext>
            </a:extLst>
          </p:cNvPr>
          <p:cNvGrpSpPr/>
          <p:nvPr/>
        </p:nvGrpSpPr>
        <p:grpSpPr>
          <a:xfrm>
            <a:off x="2792171" y="2901069"/>
            <a:ext cx="3672632" cy="1017933"/>
            <a:chOff x="761999" y="1316603"/>
            <a:chExt cx="7598122" cy="210595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A38966-0F49-43B9-9E9A-724798F34CF0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690997-D0AA-45BC-902A-C614F832061C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5A5CCE-7A82-487E-956E-DDD732E10DA0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B8D5F6-DEA4-48B8-9042-2A90ACA1523A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FA3A85-D198-4D9B-BFF0-98C2337EA007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C2FED1E-85C4-4762-A1AC-28DC211F17FA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27491E-A45E-4CD9-9F0C-FD3DE4ECEFAF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F123FB-0FC1-4454-B515-60AEBCF31D37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C89A0B-6A06-4824-8C0F-9189189EED1D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CDFD4E5-1A02-413C-97C3-1FBA93ACEDF5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901B205-3DED-492B-8766-7B893536E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6EDE79D-A13C-490F-A2DB-5B416D901A9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684ED62-4F79-430D-ABA7-CDAD95D00A86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631CB01-505A-4744-BA6C-C6D3C8A1CCD3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4D17281-0E7F-4278-935A-597E3DF1B5CC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BFAAA0-72FE-44EA-AF2B-79FF3208D09C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BB716A-0EDA-408B-B83A-4902C4C4A57D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DE700BC-3F48-481E-91FC-A7B42DA10C30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996EB3-C54C-4036-848D-E280CCD65BAC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091445-D94E-45E9-889E-CDEE4C94B14C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549128-51D1-436C-A43B-50D61FDBE155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16A889-9506-49F7-9D6F-7F45383D6E79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DA25CAF-9618-44A3-B8AA-F8A8CB1B9C15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C8F510-84A2-4B32-859F-5164D1E2FE7B}"/>
                </a:ext>
              </a:extLst>
            </p:cNvPr>
            <p:cNvSpPr txBox="1"/>
            <p:nvPr/>
          </p:nvSpPr>
          <p:spPr>
            <a:xfrm>
              <a:off x="2748423" y="2539713"/>
              <a:ext cx="1449918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16, 16, 32</a:t>
              </a:r>
              <a:endParaRPr lang="ko-KR" altLang="en-US" sz="1013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234275-BDF1-43F1-A4D6-278E1F4406D5}"/>
                </a:ext>
              </a:extLst>
            </p:cNvPr>
            <p:cNvSpPr txBox="1"/>
            <p:nvPr/>
          </p:nvSpPr>
          <p:spPr>
            <a:xfrm>
              <a:off x="761999" y="2867098"/>
              <a:ext cx="1313947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32, 32, 3</a:t>
              </a:r>
              <a:endParaRPr lang="ko-KR" altLang="en-US" sz="1013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ABE53A-DC5D-432C-BC65-1A25E077C118}"/>
                </a:ext>
              </a:extLst>
            </p:cNvPr>
            <p:cNvSpPr txBox="1"/>
            <p:nvPr/>
          </p:nvSpPr>
          <p:spPr>
            <a:xfrm>
              <a:off x="4225124" y="2283498"/>
              <a:ext cx="1177976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8, 8, 64</a:t>
              </a:r>
              <a:endParaRPr lang="ko-KR" altLang="en-US" sz="1013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E9E89B-6F31-4278-87A0-EFF8AC464F0B}"/>
                </a:ext>
              </a:extLst>
            </p:cNvPr>
            <p:cNvSpPr txBox="1"/>
            <p:nvPr/>
          </p:nvSpPr>
          <p:spPr>
            <a:xfrm>
              <a:off x="5343462" y="2909046"/>
              <a:ext cx="1430020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8 * 8 * 64</a:t>
              </a:r>
              <a:endParaRPr lang="ko-KR" altLang="en-US" sz="1013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968F23-A06C-4C46-9BDE-E6DBEDC389E1}"/>
                </a:ext>
              </a:extLst>
            </p:cNvPr>
            <p:cNvSpPr txBox="1"/>
            <p:nvPr/>
          </p:nvSpPr>
          <p:spPr>
            <a:xfrm>
              <a:off x="6644935" y="2539715"/>
              <a:ext cx="789961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384</a:t>
              </a:r>
              <a:endParaRPr lang="ko-KR" altLang="en-US" sz="1013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AF0E0-217A-4A79-82E7-065726FFBDD8}"/>
                </a:ext>
              </a:extLst>
            </p:cNvPr>
            <p:cNvSpPr txBox="1"/>
            <p:nvPr/>
          </p:nvSpPr>
          <p:spPr>
            <a:xfrm>
              <a:off x="7706133" y="2274284"/>
              <a:ext cx="653988" cy="513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13" dirty="0"/>
                <a:t>10</a:t>
              </a:r>
              <a:endParaRPr lang="ko-KR" altLang="en-US" sz="1013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1298659" y="1017189"/>
            <a:ext cx="198996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/>
              <a:t> </a:t>
            </a:r>
            <a:r>
              <a:rPr lang="en-US" altLang="ko-KR" sz="1013" dirty="0" err="1"/>
              <a:t>Tensorflow</a:t>
            </a:r>
            <a:r>
              <a:rPr lang="en-US" altLang="ko-KR" sz="1013" dirty="0"/>
              <a:t> </a:t>
            </a:r>
            <a:r>
              <a:rPr lang="ko-KR" altLang="en-US" sz="1013" dirty="0"/>
              <a:t>라이브러리 사용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F7654B-3131-4C6C-9284-1E61B9A2D7F6}"/>
              </a:ext>
            </a:extLst>
          </p:cNvPr>
          <p:cNvSpPr txBox="1"/>
          <p:nvPr/>
        </p:nvSpPr>
        <p:spPr>
          <a:xfrm>
            <a:off x="1298659" y="2467449"/>
            <a:ext cx="398250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일반적으로 </a:t>
            </a:r>
            <a:r>
              <a:rPr lang="en-US" altLang="ko-KR" sz="1013" dirty="0"/>
              <a:t>CNN</a:t>
            </a:r>
            <a:r>
              <a:rPr lang="ko-KR" altLang="en-US" sz="1013" dirty="0"/>
              <a:t>의 경우 </a:t>
            </a:r>
            <a:r>
              <a:rPr lang="en-US" altLang="ko-KR" sz="1013" dirty="0"/>
              <a:t>Fully connected layer</a:t>
            </a:r>
            <a:r>
              <a:rPr lang="ko-KR" altLang="en-US" sz="1013" dirty="0"/>
              <a:t>에서 주로 사용된다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E5E08E-F48D-49E5-AE89-8093BABA9EBF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5385727" y="3596440"/>
            <a:ext cx="965349" cy="318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798EA6-C39C-4B94-A6EA-E276F8143536}"/>
              </a:ext>
            </a:extLst>
          </p:cNvPr>
          <p:cNvSpPr/>
          <p:nvPr/>
        </p:nvSpPr>
        <p:spPr>
          <a:xfrm>
            <a:off x="5345014" y="2976404"/>
            <a:ext cx="81425" cy="6200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BC7F8E-A754-4262-B04D-392BE28E56C6}"/>
              </a:ext>
            </a:extLst>
          </p:cNvPr>
          <p:cNvSpPr txBox="1"/>
          <p:nvPr/>
        </p:nvSpPr>
        <p:spPr>
          <a:xfrm>
            <a:off x="6351076" y="3788874"/>
            <a:ext cx="6286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</a:rPr>
              <a:t>Dropout</a:t>
            </a:r>
            <a:endParaRPr lang="ko-KR" altLang="en-US" sz="1013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59CAF2-70AE-4BC9-B866-6AC94E7AD7B0}"/>
              </a:ext>
            </a:extLst>
          </p:cNvPr>
          <p:cNvSpPr/>
          <p:nvPr/>
        </p:nvSpPr>
        <p:spPr>
          <a:xfrm>
            <a:off x="5837728" y="3096263"/>
            <a:ext cx="81425" cy="3043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3A645AF-0FA0-4BFF-8199-E20E3404109B}"/>
              </a:ext>
            </a:extLst>
          </p:cNvPr>
          <p:cNvCxnSpPr>
            <a:cxnSpLocks/>
            <a:stCxn id="46" idx="1"/>
            <a:endCxn id="48" idx="2"/>
          </p:cNvCxnSpPr>
          <p:nvPr/>
        </p:nvCxnSpPr>
        <p:spPr>
          <a:xfrm flipH="1" flipV="1">
            <a:off x="5878441" y="3400583"/>
            <a:ext cx="472635" cy="5123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E4B15D-C3C2-456E-B0E5-28FDD23DD413}"/>
              </a:ext>
            </a:extLst>
          </p:cNvPr>
          <p:cNvSpPr txBox="1"/>
          <p:nvPr/>
        </p:nvSpPr>
        <p:spPr>
          <a:xfrm>
            <a:off x="1298659" y="4259613"/>
            <a:ext cx="505491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하지만 </a:t>
            </a:r>
            <a:r>
              <a:rPr lang="en-US" altLang="ko-KR" sz="1013" dirty="0"/>
              <a:t>Batch normalization </a:t>
            </a:r>
            <a:r>
              <a:rPr lang="ko-KR" altLang="en-US" sz="1013" dirty="0"/>
              <a:t>이 </a:t>
            </a:r>
            <a:r>
              <a:rPr lang="en-US" altLang="ko-KR" sz="1013" dirty="0"/>
              <a:t>Dropout</a:t>
            </a:r>
            <a:r>
              <a:rPr lang="ko-KR" altLang="en-US" sz="1013" dirty="0"/>
              <a:t>의 역할도 수행하기 때문에 둘 중 하나만 사용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70D69B8-875A-4BAB-B70E-F3DE0186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9" b="63459"/>
          <a:stretch/>
        </p:blipFill>
        <p:spPr>
          <a:xfrm>
            <a:off x="1298659" y="1318381"/>
            <a:ext cx="6275816" cy="23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77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198D4-508D-4F2B-8138-8A5B0089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6911"/>
            <a:ext cx="3641659" cy="16374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E87E53-9B9C-4D2A-A879-F005A329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3599009"/>
            <a:ext cx="5622281" cy="1027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F2C01-A4F9-4056-A87D-2D508051A87F}"/>
              </a:ext>
            </a:extLst>
          </p:cNvPr>
          <p:cNvSpPr txBox="1"/>
          <p:nvPr/>
        </p:nvSpPr>
        <p:spPr>
          <a:xfrm>
            <a:off x="1219832" y="933907"/>
            <a:ext cx="186172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 err="1"/>
              <a:t>Keepprob</a:t>
            </a:r>
            <a:r>
              <a:rPr lang="ko-KR" altLang="en-US" sz="1013" dirty="0"/>
              <a:t> </a:t>
            </a:r>
            <a:r>
              <a:rPr lang="en-US" altLang="ko-KR" sz="1013" dirty="0"/>
              <a:t>placeholder </a:t>
            </a:r>
            <a:r>
              <a:rPr lang="ko-KR" altLang="en-US" sz="1013" dirty="0"/>
              <a:t>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3734B-C41A-4EDD-964E-FDD004F5FB1F}"/>
              </a:ext>
            </a:extLst>
          </p:cNvPr>
          <p:cNvSpPr txBox="1"/>
          <p:nvPr/>
        </p:nvSpPr>
        <p:spPr>
          <a:xfrm>
            <a:off x="1219832" y="3247397"/>
            <a:ext cx="9496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모델 정의</a:t>
            </a:r>
          </a:p>
        </p:txBody>
      </p:sp>
    </p:spTree>
    <p:extLst>
      <p:ext uri="{BB962C8B-B14F-4D97-AF65-F5344CB8AC3E}">
        <p14:creationId xmlns:p14="http://schemas.microsoft.com/office/powerpoint/2010/main" val="169032710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1345D-21E6-49F0-8021-5DABBFC1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52596"/>
            <a:ext cx="6518095" cy="329817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A7C1EA-774F-4EAC-A4BE-E1A338E3A32A}"/>
              </a:ext>
            </a:extLst>
          </p:cNvPr>
          <p:cNvSpPr txBox="1"/>
          <p:nvPr/>
        </p:nvSpPr>
        <p:spPr>
          <a:xfrm>
            <a:off x="1219831" y="933907"/>
            <a:ext cx="66107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95943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A70E9-3546-4662-A680-DBA5BCDA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137F76-81BD-4E13-9521-081774C9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3CC73DBB-A410-4DC5-B510-B2C59D44B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Cost Function Minimization</a:t>
                </a:r>
              </a:p>
              <a:p>
                <a:pPr lvl="1"/>
                <a:r>
                  <a:rPr lang="en-US" altLang="ko-KR" b="0" dirty="0"/>
                  <a:t>Model: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Cost Function: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How to Minimize this Function?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b="1" dirty="0">
                    <a:solidFill>
                      <a:srgbClr val="006699"/>
                    </a:solidFill>
                    <a:sym typeface="Wingdings" panose="05000000000000000000" pitchFamily="2" charset="2"/>
                  </a:rPr>
                  <a:t>Gradient Descent Method</a:t>
                </a:r>
              </a:p>
              <a:p>
                <a:pPr lvl="2"/>
                <a:r>
                  <a:rPr lang="en-US" altLang="ko-KR" dirty="0">
                    <a:sym typeface="Wingdings" panose="05000000000000000000" pitchFamily="2" charset="2"/>
                  </a:rPr>
                  <a:t>Angle  Differentiation</a:t>
                </a:r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3CC73DBB-A410-4DC5-B510-B2C59D44B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0" t="-1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gradient descentì ëí ì´ë¯¸ì§ ê²ìê²°ê³¼">
            <a:extLst>
              <a:ext uri="{FF2B5EF4-FFF2-40B4-BE49-F238E27FC236}">
                <a16:creationId xmlns:a16="http://schemas.microsoft.com/office/drawing/2014/main" id="{02EBC1B3-F5E8-483F-A13D-466DAA469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286" y="2176462"/>
            <a:ext cx="4219499" cy="262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FD35C2F-B43F-4500-93BA-1E76033B2DAF}"/>
                  </a:ext>
                </a:extLst>
              </p:cNvPr>
              <p:cNvSpPr/>
              <p:nvPr/>
            </p:nvSpPr>
            <p:spPr>
              <a:xfrm>
                <a:off x="880111" y="3222834"/>
                <a:ext cx="3605209" cy="10715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ko-KR" sz="2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FD35C2F-B43F-4500-93BA-1E76033B2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1" y="3222834"/>
                <a:ext cx="3605209" cy="1071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69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88CBD-CC21-436C-A355-0E411677FAB3}"/>
                  </a:ext>
                </a:extLst>
              </p:cNvPr>
              <p:cNvSpPr txBox="1"/>
              <p:nvPr/>
            </p:nvSpPr>
            <p:spPr>
              <a:xfrm>
                <a:off x="3105765" y="4310680"/>
                <a:ext cx="14662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𝛼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Learning rate</a:t>
                </a:r>
                <a:endParaRPr lang="ko-KR" altLang="en-US" sz="14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88CBD-CC21-436C-A355-0E411677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765" y="4310680"/>
                <a:ext cx="1466235" cy="307777"/>
              </a:xfrm>
              <a:prstGeom prst="rect">
                <a:avLst/>
              </a:prstGeom>
              <a:blipFill>
                <a:blip r:embed="rId5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8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19CC70-CCED-4328-A341-099089B73476}"/>
              </a:ext>
            </a:extLst>
          </p:cNvPr>
          <p:cNvSpPr txBox="1"/>
          <p:nvPr/>
        </p:nvSpPr>
        <p:spPr>
          <a:xfrm>
            <a:off x="1404857" y="2571296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13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8086A1-488F-4E51-9050-F27951E485F5}"/>
              </a:ext>
            </a:extLst>
          </p:cNvPr>
          <p:cNvSpPr/>
          <p:nvPr/>
        </p:nvSpPr>
        <p:spPr>
          <a:xfrm>
            <a:off x="1693639" y="933732"/>
            <a:ext cx="3429000" cy="23544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/>
            </a:r>
            <a:br>
              <a:rPr lang="en-US" altLang="ko-KR" sz="1050" b="1" dirty="0"/>
            </a:br>
            <a:r>
              <a:rPr lang="en-US" altLang="ko-KR" sz="1050" b="1" dirty="0"/>
              <a:t>2. CNN </a:t>
            </a:r>
            <a:r>
              <a:rPr lang="ko-KR" altLang="en-US" sz="1050" b="1" dirty="0"/>
              <a:t>성능 향상을 위한 기법들</a:t>
            </a:r>
            <a:endParaRPr lang="en-US" altLang="ko-KR" sz="1050" b="1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 err="1"/>
              <a:t>ReLU</a:t>
            </a:r>
            <a:endParaRPr lang="en-US" altLang="ko-KR" sz="1050" dirty="0"/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Initializer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Optimizer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Batch Normalization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Dropout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Regularization</a:t>
            </a:r>
            <a:br>
              <a:rPr lang="en-US" altLang="ko-KR" sz="1050" dirty="0"/>
            </a:b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(Advanced)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Data Augmentation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r>
              <a:rPr lang="en-US" altLang="ko-KR" sz="1050" dirty="0"/>
              <a:t>Ensemble</a:t>
            </a:r>
          </a:p>
          <a:p>
            <a:pPr marL="417910" lvl="1" indent="-160735">
              <a:buFont typeface="Wingdings" panose="05000000000000000000" pitchFamily="2" charset="2"/>
              <a:buChar char="§"/>
            </a:pPr>
            <a:endParaRPr lang="en-US" altLang="ko-KR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10D45-0E89-4E9B-A530-8967ECD5BF9F}"/>
              </a:ext>
            </a:extLst>
          </p:cNvPr>
          <p:cNvSpPr txBox="1"/>
          <p:nvPr/>
        </p:nvSpPr>
        <p:spPr>
          <a:xfrm>
            <a:off x="1298198" y="598825"/>
            <a:ext cx="616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0735" indent="-160735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27A79-6D33-410B-ABC9-291B67DFB536}"/>
              </a:ext>
            </a:extLst>
          </p:cNvPr>
          <p:cNvSpPr txBox="1"/>
          <p:nvPr/>
        </p:nvSpPr>
        <p:spPr>
          <a:xfrm>
            <a:off x="1693639" y="865055"/>
            <a:ext cx="2618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1. Cifar10 Image Classification Dataset </a:t>
            </a:r>
            <a:r>
              <a:rPr lang="ko-KR" altLang="en-US" sz="1050" b="1" dirty="0"/>
              <a:t>소개</a:t>
            </a:r>
            <a:r>
              <a:rPr lang="en-US" altLang="ko-KR" sz="1050" b="1" dirty="0"/>
              <a:t/>
            </a:r>
            <a:br>
              <a:rPr lang="en-US" altLang="ko-KR" sz="1050" b="1" dirty="0"/>
            </a:br>
            <a:endParaRPr lang="ko-KR" altLang="en-US" sz="1050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61D0E94-FC79-4A02-8090-434160046EE9}"/>
              </a:ext>
            </a:extLst>
          </p:cNvPr>
          <p:cNvSpPr/>
          <p:nvPr/>
        </p:nvSpPr>
        <p:spPr>
          <a:xfrm flipH="1">
            <a:off x="3054165" y="2256748"/>
            <a:ext cx="225377" cy="127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428317838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Regularization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1298659" y="1017189"/>
            <a:ext cx="655357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/>
              <a:t> Loss </a:t>
            </a:r>
            <a:r>
              <a:rPr lang="ko-KR" altLang="en-US" sz="1013" dirty="0"/>
              <a:t>에 </a:t>
            </a:r>
            <a:r>
              <a:rPr lang="en-US" altLang="ko-KR" sz="1013" dirty="0"/>
              <a:t>Weight</a:t>
            </a:r>
            <a:r>
              <a:rPr lang="ko-KR" altLang="en-US" sz="1013" dirty="0"/>
              <a:t>들의 합을 </a:t>
            </a:r>
            <a:r>
              <a:rPr lang="en-US" altLang="ko-KR" sz="1013" dirty="0" err="1"/>
              <a:t>Regularizer</a:t>
            </a:r>
            <a:r>
              <a:rPr lang="en-US" altLang="ko-KR" sz="1013" dirty="0"/>
              <a:t> </a:t>
            </a:r>
            <a:r>
              <a:rPr lang="ko-KR" altLang="en-US" sz="1013" dirty="0"/>
              <a:t>로 더해주면 전체 </a:t>
            </a:r>
            <a:r>
              <a:rPr lang="en-US" altLang="ko-KR" sz="1013" dirty="0"/>
              <a:t>weight</a:t>
            </a:r>
            <a:r>
              <a:rPr lang="ko-KR" altLang="en-US" sz="1013" dirty="0"/>
              <a:t>들이 과도하게 커지는 것을 완화 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D7C6A9-F849-4986-9D95-AFB531F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11" y="2012830"/>
            <a:ext cx="5604779" cy="21458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17F271-8897-41A0-B7F0-A3F8649D7646}"/>
              </a:ext>
            </a:extLst>
          </p:cNvPr>
          <p:cNvSpPr/>
          <p:nvPr/>
        </p:nvSpPr>
        <p:spPr>
          <a:xfrm>
            <a:off x="6181725" y="2409825"/>
            <a:ext cx="695325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377EB-C9C5-4EFA-936B-4D03866E7C9E}"/>
              </a:ext>
            </a:extLst>
          </p:cNvPr>
          <p:cNvSpPr/>
          <p:nvPr/>
        </p:nvSpPr>
        <p:spPr>
          <a:xfrm>
            <a:off x="4819650" y="3469087"/>
            <a:ext cx="695325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58EF-AC93-476A-B360-50245EA855BE}"/>
              </a:ext>
            </a:extLst>
          </p:cNvPr>
          <p:cNvSpPr txBox="1"/>
          <p:nvPr/>
        </p:nvSpPr>
        <p:spPr>
          <a:xfrm>
            <a:off x="2592958" y="4487791"/>
            <a:ext cx="3413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b="1" dirty="0"/>
              <a:t>Lambda </a:t>
            </a:r>
            <a:r>
              <a:rPr lang="ko-KR" altLang="en-US" sz="1013" b="1" dirty="0"/>
              <a:t>는</a:t>
            </a:r>
            <a:r>
              <a:rPr lang="en-US" altLang="ko-KR" sz="1013" b="1" dirty="0"/>
              <a:t> </a:t>
            </a:r>
            <a:r>
              <a:rPr lang="ko-KR" altLang="en-US" sz="1013" b="1" dirty="0"/>
              <a:t>일반적으로 </a:t>
            </a:r>
            <a:r>
              <a:rPr lang="en-US" altLang="ko-KR" sz="1013" b="1" dirty="0"/>
              <a:t>0.0005</a:t>
            </a:r>
            <a:r>
              <a:rPr lang="ko-KR" altLang="en-US" sz="1013" b="1" dirty="0"/>
              <a:t>와</a:t>
            </a:r>
            <a:r>
              <a:rPr lang="en-US" altLang="ko-KR" sz="1013" b="1" dirty="0"/>
              <a:t> </a:t>
            </a:r>
            <a:r>
              <a:rPr lang="ko-KR" altLang="en-US" sz="1013" b="1" dirty="0"/>
              <a:t>같은 매우 작은 값을 사용</a:t>
            </a:r>
          </a:p>
        </p:txBody>
      </p:sp>
    </p:spTree>
    <p:extLst>
      <p:ext uri="{BB962C8B-B14F-4D97-AF65-F5344CB8AC3E}">
        <p14:creationId xmlns:p14="http://schemas.microsoft.com/office/powerpoint/2010/main" val="288143134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Regularization L1 vs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L2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43D2A-1960-4E19-81FC-662EBB44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11" y="1792490"/>
            <a:ext cx="5498379" cy="1558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A7AC-2AF1-4BBA-8459-23F77411CF9C}"/>
              </a:ext>
            </a:extLst>
          </p:cNvPr>
          <p:cNvSpPr txBox="1"/>
          <p:nvPr/>
        </p:nvSpPr>
        <p:spPr>
          <a:xfrm>
            <a:off x="3240987" y="3968970"/>
            <a:ext cx="207620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13" b="1" dirty="0"/>
              <a:t>일반적인 경우 </a:t>
            </a:r>
            <a:r>
              <a:rPr lang="en-US" altLang="ko-KR" sz="1013" b="1" dirty="0"/>
              <a:t>L2 Loss</a:t>
            </a:r>
            <a:r>
              <a:rPr lang="ko-KR" altLang="en-US" sz="1013" b="1" dirty="0"/>
              <a:t>를 사용한다</a:t>
            </a:r>
          </a:p>
        </p:txBody>
      </p:sp>
    </p:spTree>
    <p:extLst>
      <p:ext uri="{BB962C8B-B14F-4D97-AF65-F5344CB8AC3E}">
        <p14:creationId xmlns:p14="http://schemas.microsoft.com/office/powerpoint/2010/main" val="382304033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Regularization </a:t>
            </a:r>
            <a:r>
              <a:rPr lang="ko-KR" altLang="en-US" sz="15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15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C17CD-0397-4D11-ADA9-7B3FBF4E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45282"/>
            <a:ext cx="6858000" cy="24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275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45AB8-DE02-4DAE-80A6-E649D77B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44" y="561319"/>
            <a:ext cx="5500732" cy="42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87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13"/>
          <a:stretch/>
        </p:blipFill>
        <p:spPr>
          <a:xfrm>
            <a:off x="1210001" y="468195"/>
            <a:ext cx="6693246" cy="31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866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5"/>
          <a:stretch/>
        </p:blipFill>
        <p:spPr>
          <a:xfrm>
            <a:off x="1210002" y="609601"/>
            <a:ext cx="6731360" cy="32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933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6A667-80A4-40B0-9CB1-04589491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03" y="504473"/>
            <a:ext cx="6109139" cy="41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3836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D3021B-3AC9-4742-AC42-44AB4CE4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88509"/>
            <a:ext cx="6858000" cy="433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2703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60D5AE-6C26-4931-882F-B40FC75D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99230"/>
            <a:ext cx="6858000" cy="2718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C2C96-B198-4B50-91BD-4DD7B8A46EDC}"/>
              </a:ext>
            </a:extLst>
          </p:cNvPr>
          <p:cNvSpPr txBox="1"/>
          <p:nvPr/>
        </p:nvSpPr>
        <p:spPr>
          <a:xfrm>
            <a:off x="1231355" y="4505772"/>
            <a:ext cx="477535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/>
              <a:t>*</a:t>
            </a:r>
            <a:r>
              <a:rPr lang="en-US" altLang="ko-KR" sz="1013" dirty="0" err="1"/>
              <a:t>youtube</a:t>
            </a:r>
            <a:r>
              <a:rPr lang="en-US" altLang="ko-KR" sz="1013" dirty="0"/>
              <a:t> : </a:t>
            </a:r>
            <a:r>
              <a:rPr lang="en-US" altLang="ko-KR" sz="1013" dirty="0">
                <a:hlinkClick r:id="rId3"/>
              </a:rPr>
              <a:t>https://www.youtube.com/watch?v=Qkdtp0P3t28 </a:t>
            </a:r>
            <a:endParaRPr lang="ko-KR" altLang="en-US" sz="1013" dirty="0"/>
          </a:p>
        </p:txBody>
      </p:sp>
    </p:spTree>
    <p:extLst>
      <p:ext uri="{BB962C8B-B14F-4D97-AF65-F5344CB8AC3E}">
        <p14:creationId xmlns:p14="http://schemas.microsoft.com/office/powerpoint/2010/main" val="41977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69E73-1E61-40D0-AC0F-3D891E3A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CAACF-816C-452F-BA4D-A786CFDDB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" y="525043"/>
            <a:ext cx="8996516" cy="4235736"/>
          </a:xfrm>
        </p:spPr>
        <p:txBody>
          <a:bodyPr/>
          <a:lstStyle/>
          <a:p>
            <a:r>
              <a:rPr lang="en-US" altLang="ko-KR" dirty="0"/>
              <a:t>Learning Rates</a:t>
            </a:r>
          </a:p>
          <a:p>
            <a:pPr lvl="1"/>
            <a:r>
              <a:rPr lang="en-US" altLang="ko-KR" dirty="0"/>
              <a:t>Too large: Overshooting</a:t>
            </a:r>
          </a:p>
          <a:p>
            <a:pPr lvl="1"/>
            <a:r>
              <a:rPr lang="en-US" altLang="ko-KR" dirty="0"/>
              <a:t>Too small: takes too long, stops at local minimum</a:t>
            </a:r>
          </a:p>
          <a:p>
            <a:r>
              <a:rPr lang="en-US" altLang="ko-KR" dirty="0"/>
              <a:t>How can we determine the learning rates?</a:t>
            </a:r>
          </a:p>
          <a:p>
            <a:pPr lvl="1"/>
            <a:r>
              <a:rPr lang="en-US" altLang="ko-KR" dirty="0"/>
              <a:t>Try several learning rates</a:t>
            </a:r>
          </a:p>
          <a:p>
            <a:pPr lvl="2"/>
            <a:r>
              <a:rPr lang="en-US" altLang="ko-KR" dirty="0"/>
              <a:t>Observe the cost function</a:t>
            </a:r>
          </a:p>
          <a:p>
            <a:pPr lvl="2"/>
            <a:r>
              <a:rPr lang="en-US" altLang="ko-KR" dirty="0"/>
              <a:t>Check it goes down in a reasonable rate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D0DCFB-DB5D-4A20-8D1F-F371FB83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67AC92B-28EA-4F0C-BEEC-62A24E612756}"/>
              </a:ext>
            </a:extLst>
          </p:cNvPr>
          <p:cNvCxnSpPr>
            <a:cxnSpLocks/>
          </p:cNvCxnSpPr>
          <p:nvPr/>
        </p:nvCxnSpPr>
        <p:spPr>
          <a:xfrm>
            <a:off x="5757324" y="4585546"/>
            <a:ext cx="327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993645A-29DA-45F2-8DDD-82F498B493C9}"/>
              </a:ext>
            </a:extLst>
          </p:cNvPr>
          <p:cNvCxnSpPr>
            <a:cxnSpLocks/>
          </p:cNvCxnSpPr>
          <p:nvPr/>
        </p:nvCxnSpPr>
        <p:spPr>
          <a:xfrm flipV="1">
            <a:off x="5909724" y="1496906"/>
            <a:ext cx="0" cy="3241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막힌 원호 9">
            <a:extLst>
              <a:ext uri="{FF2B5EF4-FFF2-40B4-BE49-F238E27FC236}">
                <a16:creationId xmlns:a16="http://schemas.microsoft.com/office/drawing/2014/main" id="{27A2DBBC-F69B-4A43-AD15-2E6761C840E2}"/>
              </a:ext>
            </a:extLst>
          </p:cNvPr>
          <p:cNvSpPr/>
          <p:nvPr/>
        </p:nvSpPr>
        <p:spPr>
          <a:xfrm rot="10800000">
            <a:off x="6541338" y="-8300"/>
            <a:ext cx="1788153" cy="4235735"/>
          </a:xfrm>
          <a:prstGeom prst="blockArc">
            <a:avLst>
              <a:gd name="adj1" fmla="val 10800000"/>
              <a:gd name="adj2" fmla="val 21526345"/>
              <a:gd name="adj3" fmla="val 0"/>
            </a:avLst>
          </a:prstGeom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1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BCFBD-E1A7-46F2-9EAD-50B88953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28" y="1007663"/>
            <a:ext cx="6173544" cy="31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661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33CDE29F-5D2D-4C37-A462-B4C307135902}"/>
              </a:ext>
            </a:extLst>
          </p:cNvPr>
          <p:cNvSpPr/>
          <p:nvPr/>
        </p:nvSpPr>
        <p:spPr>
          <a:xfrm>
            <a:off x="1143000" y="517210"/>
            <a:ext cx="5622281" cy="275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500" b="1" dirty="0">
                <a:latin typeface="Arial Narrow" pitchFamily="34" charset="0"/>
                <a:cs typeface="Arial" pitchFamily="34" charset="0"/>
              </a:rPr>
              <a:t>Translation Invariance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734E0-018E-4850-A854-125B0825C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4"/>
          <a:stretch/>
        </p:blipFill>
        <p:spPr>
          <a:xfrm>
            <a:off x="3133725" y="885068"/>
            <a:ext cx="2876551" cy="37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848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1298659" y="750488"/>
            <a:ext cx="6553574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/>
              <a:t> </a:t>
            </a:r>
            <a:r>
              <a:rPr lang="ko-KR" altLang="en-US" sz="1013" dirty="0"/>
              <a:t>왜곡된 이미지에 대하여도 강경한 성능을 얻기 위해서는 이러한 변화요소를 반영하는 다양한 학습 데이터를 필요로 한다</a:t>
            </a:r>
            <a:r>
              <a:rPr lang="en-US" altLang="ko-KR" sz="1013" dirty="0"/>
              <a:t/>
            </a:r>
            <a:br>
              <a:rPr lang="en-US" altLang="ko-KR" sz="1013" dirty="0"/>
            </a:br>
            <a:r>
              <a:rPr lang="en-US" altLang="ko-KR" sz="1013" dirty="0"/>
              <a:t/>
            </a:r>
            <a:br>
              <a:rPr lang="en-US" altLang="ko-KR" sz="1013" dirty="0"/>
            </a:br>
            <a:endParaRPr lang="en-US" altLang="ko-KR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하지만 이러한 변화를 포함하는 학습데이터를 모으는 것은 쉽지 않다</a:t>
            </a:r>
            <a:r>
              <a:rPr lang="en-US" altLang="ko-KR" sz="1013" dirty="0"/>
              <a:t/>
            </a:r>
            <a:br>
              <a:rPr lang="en-US" altLang="ko-KR" sz="1013" dirty="0"/>
            </a:br>
            <a:r>
              <a:rPr lang="en-US" altLang="ko-KR" sz="1013" dirty="0"/>
              <a:t/>
            </a:r>
            <a:br>
              <a:rPr lang="en-US" altLang="ko-KR" sz="1013" dirty="0"/>
            </a:br>
            <a:endParaRPr lang="en-US" altLang="ko-KR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기존의 학습데이터로부터 인공적으로 추가 학습 데이터를 생성한다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B9692-867E-4D5A-A46B-5ED3DCA7F4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81731"/>
            <a:ext cx="6858000" cy="241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4487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1298659" y="645714"/>
            <a:ext cx="6553574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13" dirty="0"/>
              <a:t> </a:t>
            </a:r>
            <a:r>
              <a:rPr lang="ko-KR" altLang="en-US" sz="1013" dirty="0"/>
              <a:t>여러 모델들의 분류결과를 다수결로 취합하여 최종 결과로 사용한다</a:t>
            </a:r>
            <a:r>
              <a:rPr lang="en-US" altLang="ko-KR" sz="1013" dirty="0"/>
              <a:t/>
            </a:r>
            <a:br>
              <a:rPr lang="en-US" altLang="ko-KR" sz="1013" dirty="0"/>
            </a:br>
            <a:endParaRPr lang="en-US" altLang="ko-KR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13" dirty="0"/>
              <a:t>효과는 좋으나 사용하는 모델 수에 비례하여 처리시간이 배로 증가한다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3E5B40-286A-4F72-B54D-7118F47B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30" y="1658009"/>
            <a:ext cx="4192340" cy="2444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B0631-28EC-40F9-B3F8-753274621854}"/>
              </a:ext>
            </a:extLst>
          </p:cNvPr>
          <p:cNvSpPr txBox="1"/>
          <p:nvPr/>
        </p:nvSpPr>
        <p:spPr>
          <a:xfrm>
            <a:off x="2601997" y="4366143"/>
            <a:ext cx="3719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13" b="1" dirty="0"/>
              <a:t>여러 모델에서의 </a:t>
            </a:r>
            <a:r>
              <a:rPr lang="en-US" altLang="ko-KR" sz="1013" b="1" dirty="0" err="1"/>
              <a:t>Softmax</a:t>
            </a:r>
            <a:r>
              <a:rPr lang="en-US" altLang="ko-KR" sz="1013" b="1" dirty="0"/>
              <a:t> </a:t>
            </a:r>
            <a:r>
              <a:rPr lang="ko-KR" altLang="en-US" sz="1013" b="1" dirty="0"/>
              <a:t>레이어</a:t>
            </a:r>
            <a:r>
              <a:rPr lang="en-US" altLang="ko-KR" sz="1013" b="1" dirty="0"/>
              <a:t> </a:t>
            </a:r>
            <a:r>
              <a:rPr lang="ko-KR" altLang="en-US" sz="1013" b="1" dirty="0"/>
              <a:t>출력 값을 평균 내어 사용한다</a:t>
            </a:r>
          </a:p>
        </p:txBody>
      </p:sp>
    </p:spTree>
    <p:extLst>
      <p:ext uri="{BB962C8B-B14F-4D97-AF65-F5344CB8AC3E}">
        <p14:creationId xmlns:p14="http://schemas.microsoft.com/office/powerpoint/2010/main" val="259572164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F6FE8F-9061-479E-A915-00E1BFBA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517415"/>
            <a:ext cx="5494283" cy="41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455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BF8F7A-2CE7-4B96-806C-9CE7E6D7D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24" b="890"/>
          <a:stretch/>
        </p:blipFill>
        <p:spPr>
          <a:xfrm>
            <a:off x="1143000" y="536927"/>
            <a:ext cx="5742590" cy="30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564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1143000" y="23398"/>
            <a:ext cx="5357004" cy="444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26" tIns="30663" rIns="61326" bIns="30663" rtlCol="0" anchor="ctr"/>
          <a:lstStyle/>
          <a:p>
            <a:r>
              <a:rPr lang="en-US" altLang="ko-KR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18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18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A14722-D8CA-4215-B020-8878AA2A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021" y="1592318"/>
            <a:ext cx="4697958" cy="19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1787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D6E67-6F2D-460F-8B89-5076CF07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Concluding</a:t>
            </a:r>
            <a:r>
              <a:rPr lang="ko-KR" altLang="en-US" dirty="0"/>
              <a:t> </a:t>
            </a:r>
            <a:r>
              <a:rPr lang="en-US" altLang="ko-KR" dirty="0"/>
              <a:t>Remarks and Q&amp;A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24077D-5091-4C8E-A967-EF35267D0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More questions?</a:t>
            </a:r>
          </a:p>
          <a:p>
            <a:pPr lvl="1"/>
            <a:r>
              <a:rPr lang="en-US" altLang="ko-KR" dirty="0">
                <a:hlinkClick r:id="rId2"/>
              </a:rPr>
              <a:t>joongheon@gmail.com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>
                <a:hlinkClick r:id="rId3"/>
              </a:rPr>
              <a:t>joongheon@cau.ac.kr</a:t>
            </a:r>
            <a:endParaRPr lang="en-US" altLang="ko-KR" dirty="0"/>
          </a:p>
          <a:p>
            <a:r>
              <a:rPr lang="en-US" altLang="ko-KR" dirty="0"/>
              <a:t>More details?</a:t>
            </a:r>
          </a:p>
          <a:p>
            <a:pPr lvl="1"/>
            <a:r>
              <a:rPr lang="en-US" altLang="ko-KR" dirty="0">
                <a:hlinkClick r:id="rId4"/>
              </a:rPr>
              <a:t>https://sites.google.com/site/joongheonkim/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http://prof.cau.ac.kr/~joongheon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323EDE-D520-40DE-A69B-765F0B19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267</a:t>
            </a:fld>
            <a:endParaRPr lang="en-US"/>
          </a:p>
        </p:txBody>
      </p:sp>
      <p:pic>
        <p:nvPicPr>
          <p:cNvPr id="5" name="Picture 2" descr="Q&amp;A image에 대한 이미지 검색결과">
            <a:extLst>
              <a:ext uri="{FF2B5EF4-FFF2-40B4-BE49-F238E27FC236}">
                <a16:creationId xmlns:a16="http://schemas.microsoft.com/office/drawing/2014/main" id="{264CB8C2-AC7C-4F4C-9C56-93A708C67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249" y="1033975"/>
            <a:ext cx="3660261" cy="366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36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1861C-C3E3-4F61-A818-5BF1D41B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E1843-971D-4A72-8149-7FE3BAF16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Cost Function Minimization</a:t>
            </a:r>
          </a:p>
          <a:p>
            <a:pPr lvl="1"/>
            <a:r>
              <a:rPr lang="en-US" altLang="ko-KR" dirty="0">
                <a:solidFill>
                  <a:srgbClr val="006699"/>
                </a:solidFill>
                <a:sym typeface="Wingdings" panose="05000000000000000000" pitchFamily="2" charset="2"/>
              </a:rPr>
              <a:t>Gradient Descent Method </a:t>
            </a:r>
            <a:r>
              <a:rPr lang="en-US" altLang="ko-KR" dirty="0">
                <a:sym typeface="Wingdings" panose="05000000000000000000" pitchFamily="2" charset="2"/>
              </a:rPr>
              <a:t>is only good for convex functions.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E8BAA-103A-4195-9DFD-2248B42A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non convex gradient descentì ëí ì´ë¯¸ì§ ê²ìê²°ê³¼">
            <a:extLst>
              <a:ext uri="{FF2B5EF4-FFF2-40B4-BE49-F238E27FC236}">
                <a16:creationId xmlns:a16="http://schemas.microsoft.com/office/drawing/2014/main" id="{E850440A-4287-47D9-B1E6-59F1DF131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825" y="1448972"/>
            <a:ext cx="5393685" cy="31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2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6E4C1-11A6-4320-B602-68F9809E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E73339-B5E5-4E8C-8238-6E55645B4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Multi-Variable Linear Regression</a:t>
            </a:r>
          </a:p>
          <a:p>
            <a:pPr lvl="1"/>
            <a:r>
              <a:rPr lang="en-US" altLang="ko-KR" dirty="0"/>
              <a:t>Model: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Cost: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6F3D8-1812-4D0F-9B45-A81DFF3F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AEB3D91-100B-4528-A317-8054D11AE171}"/>
                  </a:ext>
                </a:extLst>
              </p:cNvPr>
              <p:cNvSpPr/>
              <p:nvPr/>
            </p:nvSpPr>
            <p:spPr>
              <a:xfrm>
                <a:off x="709760" y="2422576"/>
                <a:ext cx="5621238" cy="7813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0" i="1" smtClean="0">
                                      <a:solidFill>
                                        <a:srgbClr val="00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rgbClr val="00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ko-KR" sz="2000" b="0" i="1" smtClean="0">
                                          <a:solidFill>
                                            <a:srgbClr val="00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2000" b="0" i="1" smtClean="0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2000" b="0" i="1" smtClean="0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r>
                                        <a:rPr lang="en-US" altLang="ko-KR" sz="2000" b="0" i="1" smtClean="0">
                                          <a:solidFill>
                                            <a:srgbClr val="00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sz="2000" i="1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2000" i="1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r>
                                        <a:rPr lang="en-US" altLang="ko-KR" sz="2000" i="1">
                                          <a:solidFill>
                                            <a:srgbClr val="00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rgbClr val="00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sz="2000" i="1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2000" i="1">
                                              <a:solidFill>
                                                <a:srgbClr val="00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ko-KR" sz="2000" b="0" i="1" smtClean="0">
                                      <a:solidFill>
                                        <a:srgbClr val="0066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sz="2000" b="0" i="1" smtClean="0">
                                          <a:solidFill>
                                            <a:srgbClr val="00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rgbClr val="00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ko-KR" sz="2000" b="0" i="1" smtClean="0">
                                          <a:solidFill>
                                            <a:srgbClr val="00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AEB3D91-100B-4528-A317-8054D11AE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60" y="2422576"/>
                <a:ext cx="5621238" cy="781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69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D57B65B-1B8D-43EE-B003-B4D852C182DF}"/>
                  </a:ext>
                </a:extLst>
              </p:cNvPr>
              <p:cNvSpPr/>
              <p:nvPr/>
            </p:nvSpPr>
            <p:spPr>
              <a:xfrm>
                <a:off x="709760" y="1260550"/>
                <a:ext cx="5621238" cy="4406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D57B65B-1B8D-43EE-B003-B4D852C18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60" y="1260550"/>
                <a:ext cx="5621238" cy="440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69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04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6E4C1-11A6-4320-B602-68F9809E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E73339-B5E5-4E8C-8238-6E55645B4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Multi-Variable Linear Regression</a:t>
            </a:r>
          </a:p>
          <a:p>
            <a:pPr lvl="1"/>
            <a:r>
              <a:rPr lang="en-US" altLang="ko-KR" dirty="0"/>
              <a:t>Model: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6F3D8-1812-4D0F-9B45-A81DFF3F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2325A61-87A2-463C-B7BB-CAB67FBF93B5}"/>
                  </a:ext>
                </a:extLst>
              </p:cNvPr>
              <p:cNvSpPr/>
              <p:nvPr/>
            </p:nvSpPr>
            <p:spPr>
              <a:xfrm>
                <a:off x="709760" y="1260550"/>
                <a:ext cx="5621238" cy="4406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2325A61-87A2-463C-B7BB-CAB67FBF9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60" y="1260550"/>
                <a:ext cx="5621238" cy="4406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69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3C76CF-A90C-4DE3-AA24-FB590EE505D1}"/>
                  </a:ext>
                </a:extLst>
              </p:cNvPr>
              <p:cNvSpPr txBox="1"/>
              <p:nvPr/>
            </p:nvSpPr>
            <p:spPr>
              <a:xfrm>
                <a:off x="2739558" y="1806987"/>
                <a:ext cx="5950732" cy="108318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3C76CF-A90C-4DE3-AA24-FB590EE50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58" y="1806987"/>
                <a:ext cx="5950732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319D8AA-0026-4B4E-AD14-442DA6007FB5}"/>
                  </a:ext>
                </a:extLst>
              </p:cNvPr>
              <p:cNvSpPr/>
              <p:nvPr/>
            </p:nvSpPr>
            <p:spPr>
              <a:xfrm>
                <a:off x="6673026" y="1260549"/>
                <a:ext cx="2017264" cy="4406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319D8AA-0026-4B4E-AD14-442DA6007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026" y="1260549"/>
                <a:ext cx="2017264" cy="440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69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EE9C7D4-FE90-4010-87E4-B3CBECEAD87B}"/>
              </a:ext>
            </a:extLst>
          </p:cNvPr>
          <p:cNvSpPr/>
          <p:nvPr/>
        </p:nvSpPr>
        <p:spPr>
          <a:xfrm rot="16200000">
            <a:off x="6401692" y="1392330"/>
            <a:ext cx="213331" cy="217659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AC83AE-2199-4D82-97A8-E21B7226FF4E}"/>
              </a:ext>
            </a:extLst>
          </p:cNvPr>
          <p:cNvSpPr/>
          <p:nvPr/>
        </p:nvSpPr>
        <p:spPr>
          <a:xfrm>
            <a:off x="2868843" y="1757063"/>
            <a:ext cx="1772959" cy="1242151"/>
          </a:xfrm>
          <a:prstGeom prst="rect">
            <a:avLst/>
          </a:prstGeom>
          <a:noFill/>
          <a:ln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865070-7A3A-49A9-9DFA-21D5A71D6DF8}"/>
              </a:ext>
            </a:extLst>
          </p:cNvPr>
          <p:cNvSpPr/>
          <p:nvPr/>
        </p:nvSpPr>
        <p:spPr>
          <a:xfrm>
            <a:off x="4771087" y="1757063"/>
            <a:ext cx="694373" cy="1242151"/>
          </a:xfrm>
          <a:prstGeom prst="rect">
            <a:avLst/>
          </a:prstGeom>
          <a:noFill/>
          <a:ln>
            <a:solidFill>
              <a:srgbClr val="00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72698D3-6B63-4499-A972-F7404C1793A8}"/>
                  </a:ext>
                </a:extLst>
              </p:cNvPr>
              <p:cNvSpPr/>
              <p:nvPr/>
            </p:nvSpPr>
            <p:spPr>
              <a:xfrm>
                <a:off x="3583063" y="3005694"/>
                <a:ext cx="5060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72698D3-6B63-4499-A972-F7404C179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063" y="3005694"/>
                <a:ext cx="5060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DBB18A-74B4-45A4-8A97-919D8B8FD9B6}"/>
                  </a:ext>
                </a:extLst>
              </p:cNvPr>
              <p:cNvSpPr/>
              <p:nvPr/>
            </p:nvSpPr>
            <p:spPr>
              <a:xfrm>
                <a:off x="4809415" y="3003167"/>
                <a:ext cx="621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DBB18A-74B4-45A4-8A97-919D8B8FD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415" y="3003167"/>
                <a:ext cx="6219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835D96E-5BF6-4152-910C-CB5A9246BF5D}"/>
                  </a:ext>
                </a:extLst>
              </p:cNvPr>
              <p:cNvSpPr/>
              <p:nvPr/>
            </p:nvSpPr>
            <p:spPr>
              <a:xfrm>
                <a:off x="6238577" y="3539449"/>
                <a:ext cx="2448675" cy="4406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835D96E-5BF6-4152-910C-CB5A9246B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577" y="3539449"/>
                <a:ext cx="2448675" cy="440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669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7A11D0-476B-4B46-B298-69CA23DEF4DD}"/>
                  </a:ext>
                </a:extLst>
              </p:cNvPr>
              <p:cNvSpPr txBox="1"/>
              <p:nvPr/>
            </p:nvSpPr>
            <p:spPr>
              <a:xfrm>
                <a:off x="5424820" y="4047506"/>
                <a:ext cx="3262432" cy="40011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7A11D0-476B-4B46-B298-69CA23DEF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820" y="4047506"/>
                <a:ext cx="3262432" cy="400110"/>
              </a:xfrm>
              <a:prstGeom prst="rect">
                <a:avLst/>
              </a:prstGeom>
              <a:blipFill>
                <a:blip r:embed="rId8"/>
                <a:stretch>
                  <a:fillRect l="-1862" t="-7353" b="-2352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81F3545-A01A-44CD-B3CB-8CAA5608C26F}"/>
              </a:ext>
            </a:extLst>
          </p:cNvPr>
          <p:cNvSpPr/>
          <p:nvPr/>
        </p:nvSpPr>
        <p:spPr>
          <a:xfrm rot="16200000">
            <a:off x="5925879" y="3650953"/>
            <a:ext cx="213331" cy="217659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8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Introduction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Prof. Joongheon Kim</a:t>
            </a:r>
            <a:br>
              <a:rPr lang="en-US" altLang="ko-KR" b="1" dirty="0"/>
            </a:br>
            <a:r>
              <a:rPr lang="en-US" altLang="ko-KR" dirty="0"/>
              <a:t>School of Computer Science and Engineering, Chung-Ang University, Seoul, Korea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https://sites.google.com/site/joongheonkim/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joongheon@gmail.com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540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>
                <a:solidFill>
                  <a:schemeClr val="tx1"/>
                </a:solidFill>
              </a:rPr>
              <a:t>Linear Regression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Linear Regression Implementation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</a:t>
            </a:r>
            <a:r>
              <a: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  <a:r>
              <a: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Regression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09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u="sng" dirty="0"/>
              <a:t>Linear Regression with Two-Dimensional Data</a:t>
            </a:r>
          </a:p>
          <a:p>
            <a:pPr lvl="1"/>
            <a:r>
              <a:rPr lang="en-US" altLang="ko-KR" dirty="0"/>
              <a:t>Linear Regression with Two-Dimensional Data (using Placeholder)</a:t>
            </a:r>
          </a:p>
          <a:p>
            <a:pPr lvl="1"/>
            <a:r>
              <a:rPr lang="en-US" altLang="ko-KR" dirty="0"/>
              <a:t>Linear Regression with High-Dimensional Data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5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AEFE7-2EF4-4271-9F58-2425A01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5BC6F-2702-459D-8420-6D376370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32</a:t>
            </a:fld>
            <a:endParaRPr 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9B0FCDC-CD7D-4C4F-9D15-89C3979A4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583097"/>
            <a:ext cx="8996363" cy="412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AEFE7-2EF4-4271-9F58-2425A01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5BC6F-2702-459D-8420-6D376370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33</a:t>
            </a:fld>
            <a:endParaRPr 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9B0FCDC-CD7D-4C4F-9D15-89C3979A4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583097"/>
            <a:ext cx="8996363" cy="41201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C58B54-E9A0-4C8B-92D7-90914300344E}"/>
              </a:ext>
            </a:extLst>
          </p:cNvPr>
          <p:cNvSpPr/>
          <p:nvPr/>
        </p:nvSpPr>
        <p:spPr>
          <a:xfrm>
            <a:off x="53145" y="554890"/>
            <a:ext cx="3855068" cy="280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FADCD3-09D4-45CA-9CBD-85BCB2426880}"/>
              </a:ext>
            </a:extLst>
          </p:cNvPr>
          <p:cNvSpPr/>
          <p:nvPr/>
        </p:nvSpPr>
        <p:spPr>
          <a:xfrm>
            <a:off x="4002711" y="554890"/>
            <a:ext cx="5026141" cy="280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 TensorFlow library in Python</a:t>
            </a:r>
          </a:p>
        </p:txBody>
      </p:sp>
    </p:spTree>
    <p:extLst>
      <p:ext uri="{BB962C8B-B14F-4D97-AF65-F5344CB8AC3E}">
        <p14:creationId xmlns:p14="http://schemas.microsoft.com/office/powerpoint/2010/main" val="307286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AEFE7-2EF4-4271-9F58-2425A01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5BC6F-2702-459D-8420-6D376370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34</a:t>
            </a:fld>
            <a:endParaRPr 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9B0FCDC-CD7D-4C4F-9D15-89C3979A4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583097"/>
            <a:ext cx="8996363" cy="41201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4F7E8C-F6C5-4722-AE3D-3D2E13D66B0A}"/>
              </a:ext>
            </a:extLst>
          </p:cNvPr>
          <p:cNvSpPr/>
          <p:nvPr/>
        </p:nvSpPr>
        <p:spPr>
          <a:xfrm>
            <a:off x="53145" y="1081643"/>
            <a:ext cx="3855068" cy="536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787C88-638A-4BDF-95A2-A638A35B08BA}"/>
              </a:ext>
            </a:extLst>
          </p:cNvPr>
          <p:cNvSpPr/>
          <p:nvPr/>
        </p:nvSpPr>
        <p:spPr>
          <a:xfrm>
            <a:off x="4002711" y="1081645"/>
            <a:ext cx="5026141" cy="1636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Data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Data: (1, 1), (2, 2), and (3, 3)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B2DA2A3-05C6-4195-9301-B6131ABEB1DB}"/>
              </a:ext>
            </a:extLst>
          </p:cNvPr>
          <p:cNvCxnSpPr/>
          <p:nvPr/>
        </p:nvCxnSpPr>
        <p:spPr>
          <a:xfrm>
            <a:off x="7459579" y="2415473"/>
            <a:ext cx="144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06CEDE-D0D9-487E-BEED-DC339504C37C}"/>
              </a:ext>
            </a:extLst>
          </p:cNvPr>
          <p:cNvCxnSpPr>
            <a:cxnSpLocks/>
          </p:cNvCxnSpPr>
          <p:nvPr/>
        </p:nvCxnSpPr>
        <p:spPr>
          <a:xfrm flipV="1">
            <a:off x="7632299" y="1203046"/>
            <a:ext cx="0" cy="144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E951C9-0B85-43B5-8E96-A8659DB22849}"/>
              </a:ext>
            </a:extLst>
          </p:cNvPr>
          <p:cNvCxnSpPr>
            <a:cxnSpLocks/>
          </p:cNvCxnSpPr>
          <p:nvPr/>
        </p:nvCxnSpPr>
        <p:spPr>
          <a:xfrm flipV="1">
            <a:off x="7538719" y="1203046"/>
            <a:ext cx="1332000" cy="1332000"/>
          </a:xfrm>
          <a:prstGeom prst="straightConnector1">
            <a:avLst/>
          </a:prstGeom>
          <a:ln w="25400">
            <a:solidFill>
              <a:srgbClr val="3333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7E13FF1-77E5-4B70-BEEF-191CEFCA5CBB}"/>
              </a:ext>
            </a:extLst>
          </p:cNvPr>
          <p:cNvSpPr>
            <a:spLocks noChangeAspect="1"/>
          </p:cNvSpPr>
          <p:nvPr/>
        </p:nvSpPr>
        <p:spPr>
          <a:xfrm>
            <a:off x="7949228" y="2021127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2E6A3E4-A9ED-465D-B74B-C3B035025026}"/>
              </a:ext>
            </a:extLst>
          </p:cNvPr>
          <p:cNvSpPr>
            <a:spLocks noChangeAspect="1"/>
          </p:cNvSpPr>
          <p:nvPr/>
        </p:nvSpPr>
        <p:spPr>
          <a:xfrm>
            <a:off x="8273067" y="1708032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5FCC50-BA7E-418A-B37F-1D5E6FBD122B}"/>
              </a:ext>
            </a:extLst>
          </p:cNvPr>
          <p:cNvSpPr>
            <a:spLocks noChangeAspect="1"/>
          </p:cNvSpPr>
          <p:nvPr/>
        </p:nvSpPr>
        <p:spPr>
          <a:xfrm>
            <a:off x="8594801" y="1380212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1E0EA7-44FA-47A1-8A98-5C0B8E138EBD}"/>
                  </a:ext>
                </a:extLst>
              </p:cNvPr>
              <p:cNvSpPr txBox="1"/>
              <p:nvPr/>
            </p:nvSpPr>
            <p:spPr>
              <a:xfrm>
                <a:off x="7671941" y="1765171"/>
                <a:ext cx="41036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1E0EA7-44FA-47A1-8A98-5C0B8E13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941" y="1765171"/>
                <a:ext cx="410369" cy="207749"/>
              </a:xfrm>
              <a:prstGeom prst="rect">
                <a:avLst/>
              </a:prstGeom>
              <a:blipFill>
                <a:blip r:embed="rId3"/>
                <a:stretch>
                  <a:fillRect l="-16418" t="-2941" r="-16418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D37F05-FADF-4A12-A769-4F6D08BA84C2}"/>
                  </a:ext>
                </a:extLst>
              </p:cNvPr>
              <p:cNvSpPr txBox="1"/>
              <p:nvPr/>
            </p:nvSpPr>
            <p:spPr>
              <a:xfrm>
                <a:off x="7998143" y="1450521"/>
                <a:ext cx="371392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(2,2)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D37F05-FADF-4A12-A769-4F6D08BA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143" y="1450521"/>
                <a:ext cx="371392" cy="207749"/>
              </a:xfrm>
              <a:prstGeom prst="rect">
                <a:avLst/>
              </a:prstGeom>
              <a:blipFill>
                <a:blip r:embed="rId4"/>
                <a:stretch>
                  <a:fillRect l="-21311" t="-2941" r="-24590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562286-2734-427B-887C-1AE350088BD6}"/>
                  </a:ext>
                </a:extLst>
              </p:cNvPr>
              <p:cNvSpPr txBox="1"/>
              <p:nvPr/>
            </p:nvSpPr>
            <p:spPr>
              <a:xfrm>
                <a:off x="8327067" y="1121681"/>
                <a:ext cx="371392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(3,3)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562286-2734-427B-887C-1AE350088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067" y="1121681"/>
                <a:ext cx="371392" cy="207749"/>
              </a:xfrm>
              <a:prstGeom prst="rect">
                <a:avLst/>
              </a:prstGeom>
              <a:blipFill>
                <a:blip r:embed="rId5"/>
                <a:stretch>
                  <a:fillRect l="-22951" t="-2941" r="-22951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CAF43B-C9ED-4EC3-B607-962BE3BF3545}"/>
                  </a:ext>
                </a:extLst>
              </p:cNvPr>
              <p:cNvSpPr txBox="1"/>
              <p:nvPr/>
            </p:nvSpPr>
            <p:spPr>
              <a:xfrm>
                <a:off x="8109043" y="1895961"/>
                <a:ext cx="6767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CAF43B-C9ED-4EC3-B607-962BE3BF3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043" y="1895961"/>
                <a:ext cx="676792" cy="246221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3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AEFE7-2EF4-4271-9F58-2425A01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5BC6F-2702-459D-8420-6D376370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35</a:t>
            </a:fld>
            <a:endParaRPr 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9B0FCDC-CD7D-4C4F-9D15-89C3979A4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583097"/>
            <a:ext cx="8996363" cy="412018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51B311-B754-46FE-A99F-301101C129A6}"/>
              </a:ext>
            </a:extLst>
          </p:cNvPr>
          <p:cNvSpPr/>
          <p:nvPr/>
        </p:nvSpPr>
        <p:spPr>
          <a:xfrm>
            <a:off x="53144" y="1603717"/>
            <a:ext cx="5602067" cy="494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1B5683-4056-4D22-B3E9-94A3A141B4B5}"/>
              </a:ext>
            </a:extLst>
          </p:cNvPr>
          <p:cNvSpPr/>
          <p:nvPr/>
        </p:nvSpPr>
        <p:spPr>
          <a:xfrm>
            <a:off x="4002711" y="2165637"/>
            <a:ext cx="5026141" cy="1788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W and b for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W: weight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variables:</a:t>
            </a:r>
            <a:b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Variable(&lt;initial-value&gt;,name=&lt;optional-name&gt;)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Initializing W and b with random numbers:</a:t>
            </a:r>
            <a:b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random_normal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([1])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1-by-1 matrix</a:t>
            </a:r>
          </a:p>
        </p:txBody>
      </p:sp>
    </p:spTree>
    <p:extLst>
      <p:ext uri="{BB962C8B-B14F-4D97-AF65-F5344CB8AC3E}">
        <p14:creationId xmlns:p14="http://schemas.microsoft.com/office/powerpoint/2010/main" val="26812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AEFE7-2EF4-4271-9F58-2425A01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5BC6F-2702-459D-8420-6D376370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36</a:t>
            </a:fld>
            <a:endParaRPr 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9B0FCDC-CD7D-4C4F-9D15-89C3979A4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583097"/>
            <a:ext cx="8996363" cy="41201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83709E-9742-4AEC-9A04-C869955731B5}"/>
              </a:ext>
            </a:extLst>
          </p:cNvPr>
          <p:cNvSpPr/>
          <p:nvPr/>
        </p:nvSpPr>
        <p:spPr>
          <a:xfrm>
            <a:off x="53145" y="2348782"/>
            <a:ext cx="3855068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0E70CF1-597B-4EA8-B6E3-B92D2FEC1532}"/>
                  </a:ext>
                </a:extLst>
              </p:cNvPr>
              <p:cNvSpPr/>
              <p:nvPr/>
            </p:nvSpPr>
            <p:spPr>
              <a:xfrm>
                <a:off x="4002711" y="2123698"/>
                <a:ext cx="5026141" cy="514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Defining Model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𝐻</m:t>
                    </m:r>
                    <m:r>
                      <a:rPr lang="en-US" altLang="ko-KR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altLang="ko-KR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 = </m:t>
                    </m:r>
                    <m:r>
                      <a:rPr lang="en-US" altLang="ko-KR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𝑋𝑊</m:t>
                    </m:r>
                    <m:r>
                      <a:rPr lang="en-US" altLang="ko-KR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𝑏</m:t>
                    </m:r>
                  </m:oMath>
                </a14:m>
                <a:endPara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0E70CF1-597B-4EA8-B6E3-B92D2FEC1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711" y="2123698"/>
                <a:ext cx="5026141" cy="514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3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AEFE7-2EF4-4271-9F58-2425A01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5BC6F-2702-459D-8420-6D376370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37</a:t>
            </a:fld>
            <a:endParaRPr 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9B0FCDC-CD7D-4C4F-9D15-89C3979A4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583097"/>
            <a:ext cx="8996363" cy="41201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A0ED32-09EF-4503-B8E6-9157F03C0711}"/>
              </a:ext>
            </a:extLst>
          </p:cNvPr>
          <p:cNvSpPr/>
          <p:nvPr/>
        </p:nvSpPr>
        <p:spPr>
          <a:xfrm>
            <a:off x="53144" y="2600956"/>
            <a:ext cx="8996363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778D514-A824-402F-98AB-5ADA1AA46EF3}"/>
                  </a:ext>
                </a:extLst>
              </p:cNvPr>
              <p:cNvSpPr/>
              <p:nvPr/>
            </p:nvSpPr>
            <p:spPr>
              <a:xfrm>
                <a:off x="4044915" y="2931553"/>
                <a:ext cx="5026141" cy="9144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Defining Cost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𝐶𝑜𝑠𝑡</m:t>
                    </m:r>
                    <m:r>
                      <a:rPr lang="en-US" altLang="ko-KR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𝑎𝑣𝑒𝑟𝑎𝑔𝑒</m:t>
                    </m:r>
                    <m:r>
                      <a:rPr lang="en-US" altLang="ko-KR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ko-KR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ko-KR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r>
                              <a:rPr lang="en-US" altLang="ko-KR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ko-KR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ko-KR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Computing Average: </a:t>
                </a:r>
                <a:r>
                  <a:rPr lang="en-US" altLang="ko-KR" b="1" dirty="0" err="1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reduce_mean</a:t>
                </a:r>
                <a:r>
                  <a:rPr lang="en-US" altLang="ko-KR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Computing Square: </a:t>
                </a:r>
                <a:r>
                  <a:rPr lang="en-US" altLang="ko-KR" b="1" dirty="0" err="1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squre</a:t>
                </a:r>
                <a:r>
                  <a:rPr lang="en-US" altLang="ko-KR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()</a:t>
                </a:r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/>
                </a:r>
                <a:b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endPara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778D514-A824-402F-98AB-5ADA1AA46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915" y="2931553"/>
                <a:ext cx="5026141" cy="914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8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AEFE7-2EF4-4271-9F58-2425A01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5BC6F-2702-459D-8420-6D376370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38</a:t>
            </a:fld>
            <a:endParaRPr 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9B0FCDC-CD7D-4C4F-9D15-89C3979A4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583097"/>
            <a:ext cx="8996363" cy="41201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33EF904-698E-4E0E-8C72-F29476A0BAFF}"/>
              </a:ext>
            </a:extLst>
          </p:cNvPr>
          <p:cNvSpPr/>
          <p:nvPr/>
        </p:nvSpPr>
        <p:spPr>
          <a:xfrm>
            <a:off x="53144" y="2852613"/>
            <a:ext cx="8975707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30C6DF-BBD8-48C1-BC21-B7A0486323BD}"/>
              </a:ext>
            </a:extLst>
          </p:cNvPr>
          <p:cNvSpPr/>
          <p:nvPr/>
        </p:nvSpPr>
        <p:spPr>
          <a:xfrm>
            <a:off x="4002711" y="3218369"/>
            <a:ext cx="5026141" cy="111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Designing Optimization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Optimization based on Gradient Descent Method:</a:t>
            </a:r>
            <a:b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GradientDescentOptimizer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learning_rate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=0.01)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Minimization of Cost Function:</a:t>
            </a:r>
            <a:b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minimize(cost)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20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AEFE7-2EF4-4271-9F58-2425A01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5BC6F-2702-459D-8420-6D376370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39</a:t>
            </a:fld>
            <a:endParaRPr 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9B0FCDC-CD7D-4C4F-9D15-89C3979A4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583097"/>
            <a:ext cx="8996363" cy="41201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CB69C81-9998-4611-B608-8596BC6DF6A1}"/>
              </a:ext>
            </a:extLst>
          </p:cNvPr>
          <p:cNvSpPr/>
          <p:nvPr/>
        </p:nvSpPr>
        <p:spPr>
          <a:xfrm>
            <a:off x="53144" y="3378331"/>
            <a:ext cx="8996363" cy="13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80903D-57D6-447C-AF29-CD23C70F0D1C}"/>
              </a:ext>
            </a:extLst>
          </p:cNvPr>
          <p:cNvSpPr/>
          <p:nvPr/>
        </p:nvSpPr>
        <p:spPr>
          <a:xfrm>
            <a:off x="4031755" y="1166053"/>
            <a:ext cx="5026141" cy="2147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initiation: 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Session()</a:t>
            </a:r>
            <a:endParaRPr lang="en-US" altLang="ko-KR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Execution: 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run()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Session()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i.e., </a:t>
            </a: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sess.run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the Global Initial Values:</a:t>
            </a:r>
            <a:b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global_variables_initializer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Gradient Descent Method Runs for Multiple Times:</a:t>
            </a:r>
            <a:b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step in range(2001)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Running Session: </a:t>
            </a: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sess.run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(train)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Printing the Computation Results: </a:t>
            </a:r>
            <a:b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sess.run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(cost)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sess.run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(W)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sess.run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8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Introduction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AI, Machine Learning, and Deep Learning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AI, Machine Learning, and Deep Learning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Python/TensorFlow/</a:t>
            </a:r>
            <a:r>
              <a:rPr lang="en-US" altLang="ko-KR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Keras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Installation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Python/TensorFlow Examples</a:t>
            </a:r>
          </a:p>
        </p:txBody>
      </p:sp>
    </p:spTree>
    <p:extLst>
      <p:ext uri="{BB962C8B-B14F-4D97-AF65-F5344CB8AC3E}">
        <p14:creationId xmlns:p14="http://schemas.microsoft.com/office/powerpoint/2010/main" val="366849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AEFE7-2EF4-4271-9F58-2425A01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5BC6F-2702-459D-8420-6D376370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40</a:t>
            </a:fld>
            <a:endParaRPr 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E871A59-8C03-49FB-A05B-6A272F90A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319" y="890807"/>
            <a:ext cx="3209524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1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Linear Regression with Two-Dimensional Data</a:t>
            </a:r>
          </a:p>
          <a:p>
            <a:pPr lvl="1"/>
            <a:r>
              <a:rPr lang="en-US" altLang="ko-KR" u="sng" dirty="0"/>
              <a:t>Linear Regression with Two-Dimensional Data (using Placeholder)</a:t>
            </a:r>
          </a:p>
          <a:p>
            <a:pPr lvl="1"/>
            <a:r>
              <a:rPr lang="en-US" altLang="ko-KR" dirty="0"/>
              <a:t>Linear Regression with High-Dimensional Data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DD491-1A48-44E0-8402-AC628B47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D996C-38F5-4552-8F0D-FB6F83B1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42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C203B96-10D7-41DD-8FDD-B42691319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24319"/>
            <a:ext cx="8996363" cy="40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FCBED47-34E0-440C-84F7-7E85AAC04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24319"/>
            <a:ext cx="8996363" cy="40377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8DD491-1A48-44E0-8402-AC628B47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D996C-38F5-4552-8F0D-FB6F83B1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43</a:t>
            </a:fld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EABF7F-765D-4B8E-B415-0DEAA7178687}"/>
              </a:ext>
            </a:extLst>
          </p:cNvPr>
          <p:cNvSpPr/>
          <p:nvPr/>
        </p:nvSpPr>
        <p:spPr>
          <a:xfrm>
            <a:off x="53145" y="1397122"/>
            <a:ext cx="5277468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27614-D0BF-4BD4-90D7-8CF8C35B5CB7}"/>
              </a:ext>
            </a:extLst>
          </p:cNvPr>
          <p:cNvSpPr/>
          <p:nvPr/>
        </p:nvSpPr>
        <p:spPr>
          <a:xfrm>
            <a:off x="5398347" y="1404157"/>
            <a:ext cx="3630505" cy="1104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Placeholder: X and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Placeholder: Variables which contain training set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Type: float32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Shape: not determined</a:t>
            </a:r>
          </a:p>
        </p:txBody>
      </p:sp>
    </p:spTree>
    <p:extLst>
      <p:ext uri="{BB962C8B-B14F-4D97-AF65-F5344CB8AC3E}">
        <p14:creationId xmlns:p14="http://schemas.microsoft.com/office/powerpoint/2010/main" val="251358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D71617F-7A69-45EF-AFB0-41619C9B5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24319"/>
            <a:ext cx="8996363" cy="40377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8DD491-1A48-44E0-8402-AC628B47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D996C-38F5-4552-8F0D-FB6F83B1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44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22AD-E891-417E-A73C-CA434CD76C55}"/>
              </a:ext>
            </a:extLst>
          </p:cNvPr>
          <p:cNvSpPr/>
          <p:nvPr/>
        </p:nvSpPr>
        <p:spPr>
          <a:xfrm>
            <a:off x="53145" y="3669843"/>
            <a:ext cx="9032118" cy="592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1C29D2-000A-4A42-90A7-162907CF4602}"/>
              </a:ext>
            </a:extLst>
          </p:cNvPr>
          <p:cNvSpPr/>
          <p:nvPr/>
        </p:nvSpPr>
        <p:spPr>
          <a:xfrm>
            <a:off x="5440551" y="1459588"/>
            <a:ext cx="3630505" cy="2156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c, W_, b_, _ = </a:t>
            </a:r>
            <a:b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sess.run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([cost, W, b, train],</a:t>
            </a:r>
            <a:b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ko-KR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feed_dict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={</a:t>
            </a:r>
            <a:r>
              <a:rPr lang="en-US" altLang="ko-KR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X:x_data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Y:y_dat})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var for cost value in training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W_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var for W value in training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b_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var for b value in training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feed_dict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input values for placeholders X and Y</a:t>
            </a:r>
          </a:p>
        </p:txBody>
      </p:sp>
    </p:spTree>
    <p:extLst>
      <p:ext uri="{BB962C8B-B14F-4D97-AF65-F5344CB8AC3E}">
        <p14:creationId xmlns:p14="http://schemas.microsoft.com/office/powerpoint/2010/main" val="187055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54C2E-A298-4789-895F-23006854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D55317D-3CA8-4720-821E-4FEF2944F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510" y="1000331"/>
            <a:ext cx="3257143" cy="32857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0B92B5-606B-46B8-8B3E-DCA6F613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Linear Regression with Two-Dimensional Data</a:t>
            </a:r>
          </a:p>
          <a:p>
            <a:pPr lvl="1"/>
            <a:r>
              <a:rPr lang="en-US" altLang="ko-KR" dirty="0"/>
              <a:t>Linear Regression with Two-Dimensional Data (using Placeholder)</a:t>
            </a:r>
          </a:p>
          <a:p>
            <a:pPr lvl="1"/>
            <a:r>
              <a:rPr lang="en-US" altLang="ko-KR" u="sng" dirty="0"/>
              <a:t>Linear Regression with High-Dimensional Data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6B46D-12C7-4096-980A-F033A8F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D9F050-33F6-4533-BC59-6DC9AA696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53404"/>
            <a:ext cx="8996363" cy="39795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F21F1-2A39-46DE-8484-A4C55888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6B46D-12C7-4096-980A-F033A8F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D9F050-33F6-4533-BC59-6DC9AA696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53404"/>
            <a:ext cx="8996363" cy="39795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F21F1-2A39-46DE-8484-A4C55888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48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D92D3F-CFBD-4A45-A67D-8056F5F14080}"/>
              </a:ext>
            </a:extLst>
          </p:cNvPr>
          <p:cNvSpPr/>
          <p:nvPr/>
        </p:nvSpPr>
        <p:spPr>
          <a:xfrm>
            <a:off x="53145" y="1017290"/>
            <a:ext cx="5196188" cy="1156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B5B410-5C3A-49A9-A1E1-6E04B8FF4E30}"/>
              </a:ext>
            </a:extLst>
          </p:cNvPr>
          <p:cNvSpPr/>
          <p:nvPr/>
        </p:nvSpPr>
        <p:spPr>
          <a:xfrm>
            <a:off x="5312179" y="1017292"/>
            <a:ext cx="3716673" cy="914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Data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Data: (1,1,10), (2,2,20), (3,3,30)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Placeholder: X and Y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W and b for Linear Regression</a:t>
            </a:r>
          </a:p>
          <a:p>
            <a:endParaRPr lang="en-US" altLang="ko-KR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1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6B46D-12C7-4096-980A-F033A8F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D9F050-33F6-4533-BC59-6DC9AA696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53404"/>
            <a:ext cx="8996363" cy="39795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F21F1-2A39-46DE-8484-A4C55888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49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9C84A7-3B32-462E-AEE7-D651E2A3FCBC}"/>
              </a:ext>
            </a:extLst>
          </p:cNvPr>
          <p:cNvSpPr/>
          <p:nvPr/>
        </p:nvSpPr>
        <p:spPr>
          <a:xfrm>
            <a:off x="53144" y="2347469"/>
            <a:ext cx="8975707" cy="578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6A0BAE-61D5-4FE0-AA87-597E550EF235}"/>
              </a:ext>
            </a:extLst>
          </p:cNvPr>
          <p:cNvSpPr/>
          <p:nvPr/>
        </p:nvSpPr>
        <p:spPr>
          <a:xfrm>
            <a:off x="5312179" y="1355697"/>
            <a:ext cx="3716673" cy="914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 multiplication: </a:t>
            </a: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matmul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(X, W)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Cost Function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Executing Optimization</a:t>
            </a:r>
          </a:p>
          <a:p>
            <a:endParaRPr lang="en-US" altLang="ko-KR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4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A3420-0735-495F-99B7-FB15AC66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EE52C8-FA9F-45EB-B2D4-61FB2920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5</a:t>
            </a:fld>
            <a:endParaRPr 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6F424F-9237-4BFF-87E3-54A5A3606969}"/>
              </a:ext>
            </a:extLst>
          </p:cNvPr>
          <p:cNvSpPr/>
          <p:nvPr/>
        </p:nvSpPr>
        <p:spPr>
          <a:xfrm>
            <a:off x="1026942" y="1357531"/>
            <a:ext cx="7863840" cy="315116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2F87FB-35B0-46FB-80A8-91E8E73D0083}"/>
              </a:ext>
            </a:extLst>
          </p:cNvPr>
          <p:cNvSpPr/>
          <p:nvPr/>
        </p:nvSpPr>
        <p:spPr>
          <a:xfrm>
            <a:off x="3383280" y="1976511"/>
            <a:ext cx="5406683" cy="2438399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65F02E-1806-4020-A018-70B7D78B389E}"/>
              </a:ext>
            </a:extLst>
          </p:cNvPr>
          <p:cNvSpPr/>
          <p:nvPr/>
        </p:nvSpPr>
        <p:spPr>
          <a:xfrm>
            <a:off x="6295292" y="2799471"/>
            <a:ext cx="2393851" cy="1521656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45CFA-D88F-4696-9A9A-283590542780}"/>
              </a:ext>
            </a:extLst>
          </p:cNvPr>
          <p:cNvSpPr txBox="1"/>
          <p:nvPr/>
        </p:nvSpPr>
        <p:spPr>
          <a:xfrm>
            <a:off x="1181685" y="957421"/>
            <a:ext cx="2686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0A69B-E3C9-4C7B-ABDD-F4AC8EB5DD9D}"/>
              </a:ext>
            </a:extLst>
          </p:cNvPr>
          <p:cNvSpPr txBox="1"/>
          <p:nvPr/>
        </p:nvSpPr>
        <p:spPr>
          <a:xfrm>
            <a:off x="3559579" y="1592081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ECF7D-6AA7-4DD9-93F6-BE28CB27BCC8}"/>
              </a:ext>
            </a:extLst>
          </p:cNvPr>
          <p:cNvSpPr txBox="1"/>
          <p:nvPr/>
        </p:nvSpPr>
        <p:spPr>
          <a:xfrm>
            <a:off x="6339840" y="2407214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2000" b="1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31F47-B746-49F9-A670-3E38A003F16E}"/>
              </a:ext>
            </a:extLst>
          </p:cNvPr>
          <p:cNvSpPr txBox="1"/>
          <p:nvPr/>
        </p:nvSpPr>
        <p:spPr>
          <a:xfrm>
            <a:off x="1280159" y="1512654"/>
            <a:ext cx="14718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Logics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04743-B952-449A-966A-DDFB70BE03E6}"/>
              </a:ext>
            </a:extLst>
          </p:cNvPr>
          <p:cNvSpPr txBox="1"/>
          <p:nvPr/>
        </p:nvSpPr>
        <p:spPr>
          <a:xfrm>
            <a:off x="3563674" y="2052884"/>
            <a:ext cx="26307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5F479-FA1A-4BF1-890F-540731873567}"/>
              </a:ext>
            </a:extLst>
          </p:cNvPr>
          <p:cNvSpPr txBox="1"/>
          <p:nvPr/>
        </p:nvSpPr>
        <p:spPr>
          <a:xfrm>
            <a:off x="6396915" y="2877478"/>
            <a:ext cx="175721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15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534BF-E0A3-418C-A2D7-38044451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469FF7-6921-4924-B8DE-37F4FDE5A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938" y="1024140"/>
            <a:ext cx="2314286" cy="323809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C8F1F6-3E12-47B9-B23A-E2383369B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</a:t>
            </a:r>
            <a:r>
              <a:rPr lang="en-US" altLang="ko-KR"/>
              <a:t>Keras)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Linear Regression with Two-Dimensional Data</a:t>
            </a:r>
          </a:p>
          <a:p>
            <a:pPr lvl="1"/>
            <a:r>
              <a:rPr lang="en-US" altLang="ko-KR" dirty="0"/>
              <a:t>Linear Regression with Two-Dimensional Data (using Placeholder)</a:t>
            </a:r>
          </a:p>
          <a:p>
            <a:pPr lvl="1"/>
            <a:r>
              <a:rPr lang="en-US" altLang="ko-KR" dirty="0"/>
              <a:t>Linear Regression with High-Dimensional Data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u="sng" dirty="0"/>
              <a:t>Linear Regression</a:t>
            </a:r>
            <a:endParaRPr lang="ko-KR" altLang="en-US" u="sng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B06A4-B00F-4AE1-85DE-8950793D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66E4D-2C2E-485F-8B7E-181A4A66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52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0CC3BF8-36D2-437B-AC07-1F4A3FED2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831" y="525463"/>
            <a:ext cx="6652500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4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44100-BEC8-4645-A2D3-3B1277F4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4AA59A-2A5C-4A88-81E2-87549F538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510" y="605093"/>
            <a:ext cx="5057143" cy="407619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F5132E-06E5-49B2-BA23-432AEB1C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Binary Classification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Prof. Joongheon Kim</a:t>
            </a:r>
            <a:br>
              <a:rPr lang="en-US" altLang="ko-KR" b="1" dirty="0"/>
            </a:br>
            <a:r>
              <a:rPr lang="en-US" altLang="ko-KR" dirty="0"/>
              <a:t>School of Computer Science and Engineering, Chung-Ang University, Seoul, Korea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https://sites.google.com/site/joongheonkim/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joongheon@gmail.com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4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Binary Classification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Binary Classification Theory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Classification</a:t>
            </a:r>
            <a:r>
              <a:rPr lang="ko-KR" altLang="en-US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Classification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483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8145F-3905-4A18-BB2D-25E4C75A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Regression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9A80F-FB9F-41C7-8867-90FA4E62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56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F22D5C-FF0F-49DE-A80D-3A5D3FBBBACE}"/>
              </a:ext>
            </a:extLst>
          </p:cNvPr>
          <p:cNvSpPr/>
          <p:nvPr/>
        </p:nvSpPr>
        <p:spPr>
          <a:xfrm>
            <a:off x="222831" y="1151725"/>
            <a:ext cx="4195605" cy="307127"/>
          </a:xfrm>
          <a:prstGeom prst="rect">
            <a:avLst/>
          </a:prstGeom>
          <a:solidFill>
            <a:srgbClr val="0066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(Examples)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D174FA-BE4F-4DED-9B53-2701C8EFF5C4}"/>
              </a:ext>
            </a:extLst>
          </p:cNvPr>
          <p:cNvSpPr/>
          <p:nvPr/>
        </p:nvSpPr>
        <p:spPr>
          <a:xfrm>
            <a:off x="222831" y="1458852"/>
            <a:ext cx="4195605" cy="25896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Exam Score Prediction (based on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7A74C1-6CEE-4ED2-AFCD-121FFF27A0F7}"/>
              </a:ext>
            </a:extLst>
          </p:cNvPr>
          <p:cNvSpPr/>
          <p:nvPr/>
        </p:nvSpPr>
        <p:spPr>
          <a:xfrm>
            <a:off x="4731645" y="1151725"/>
            <a:ext cx="4195605" cy="307127"/>
          </a:xfrm>
          <a:prstGeom prst="rect">
            <a:avLst/>
          </a:prstGeom>
          <a:solidFill>
            <a:srgbClr val="0066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 (Examples)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0B5D40-6C81-49E0-B747-C209A7F0F84D}"/>
              </a:ext>
            </a:extLst>
          </p:cNvPr>
          <p:cNvSpPr/>
          <p:nvPr/>
        </p:nvSpPr>
        <p:spPr>
          <a:xfrm>
            <a:off x="4731645" y="1458852"/>
            <a:ext cx="4195605" cy="25896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Pass/Fail (Binary Classification)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Letter Grades (Multi-Level Classification)</a:t>
            </a:r>
          </a:p>
        </p:txBody>
      </p:sp>
      <p:pic>
        <p:nvPicPr>
          <p:cNvPr id="2050" name="Picture 2" descr="Regression icon에 대한 이미지 검색결과">
            <a:extLst>
              <a:ext uri="{FF2B5EF4-FFF2-40B4-BE49-F238E27FC236}">
                <a16:creationId xmlns:a16="http://schemas.microsoft.com/office/drawing/2014/main" id="{6132638C-12D0-4ECD-B8CC-AB986F11D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80" y="2329735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s231n.github.io/assets/trainset.jpg">
            <a:extLst>
              <a:ext uri="{FF2B5EF4-FFF2-40B4-BE49-F238E27FC236}">
                <a16:creationId xmlns:a16="http://schemas.microsoft.com/office/drawing/2014/main" id="{DFE5DFEB-A600-4090-85E1-A66EBF44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6" y="2067122"/>
            <a:ext cx="3925755" cy="180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635E48-E9CF-4E99-A44E-9CED16AC30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33" y="63816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2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E01D-46FA-42E2-B7C0-1F083D69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Binary Classification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9699B-5E8D-47DE-B8F5-21A7052E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Binary Classification Examples</a:t>
            </a:r>
          </a:p>
          <a:p>
            <a:pPr lvl="1"/>
            <a:r>
              <a:rPr lang="en-US" altLang="ko-KR" b="1" dirty="0"/>
              <a:t>Spam Detection:</a:t>
            </a:r>
            <a:r>
              <a:rPr lang="en-US" altLang="ko-KR" dirty="0"/>
              <a:t> Spam [1] or Ham [0]</a:t>
            </a:r>
          </a:p>
          <a:p>
            <a:pPr lvl="1"/>
            <a:r>
              <a:rPr lang="en-US" altLang="ko-KR" b="1" dirty="0"/>
              <a:t>Facebook Feed:</a:t>
            </a:r>
            <a:r>
              <a:rPr lang="en-US" altLang="ko-KR" dirty="0"/>
              <a:t> Show [1] or Hide [0]</a:t>
            </a:r>
          </a:p>
          <a:p>
            <a:pPr lvl="2"/>
            <a:r>
              <a:rPr lang="en-US" altLang="ko-KR" dirty="0"/>
              <a:t>Facebook learns with your like-articles; and shows your favors.</a:t>
            </a:r>
          </a:p>
          <a:p>
            <a:pPr lvl="1"/>
            <a:r>
              <a:rPr lang="en-US" altLang="ko-KR" b="1" dirty="0"/>
              <a:t>Credit Card Fraudulent Transaction Detection:</a:t>
            </a:r>
            <a:r>
              <a:rPr lang="en-US" altLang="ko-KR" dirty="0"/>
              <a:t> Fraud [1] or Legitimate [0]</a:t>
            </a:r>
          </a:p>
          <a:p>
            <a:pPr lvl="1"/>
            <a:r>
              <a:rPr lang="en-US" altLang="ko-KR" b="1" dirty="0"/>
              <a:t>Tumor Image Detection in Radiology: </a:t>
            </a:r>
            <a:r>
              <a:rPr lang="en-US" altLang="ko-KR" dirty="0"/>
              <a:t>Malignant [1] or Benign [0]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876719-E6D2-418C-AE54-C4C8B512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E01D-46FA-42E2-B7C0-1F083D69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C19699B-5E8D-47DE-B8F5-21A7052E7F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Binary Classification Basic Idea</a:t>
                </a:r>
              </a:p>
              <a:p>
                <a:pPr lvl="1"/>
                <a:r>
                  <a:rPr lang="en-US" altLang="ko-KR" dirty="0"/>
                  <a:t>Step 1) Linear regression with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r>
                  <a:rPr lang="en-US" altLang="ko-KR" dirty="0"/>
                  <a:t>Step 2) </a:t>
                </a:r>
                <a:r>
                  <a:rPr lang="en-US" altLang="ko-KR" b="1" dirty="0">
                    <a:solidFill>
                      <a:srgbClr val="006699"/>
                    </a:solidFill>
                    <a:sym typeface="Wingdings" panose="05000000000000000000" pitchFamily="2" charset="2"/>
                  </a:rPr>
                  <a:t>Logistic/sigmoid function (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669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𝒔𝒊𝒈</m:t>
                    </m:r>
                    <m:r>
                      <a:rPr lang="en-US" altLang="ko-KR" b="1" i="1" dirty="0" smtClean="0">
                        <a:solidFill>
                          <a:srgbClr val="00669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b="1" i="1" dirty="0" smtClean="0">
                        <a:solidFill>
                          <a:srgbClr val="00669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𝒕</m:t>
                    </m:r>
                    <m:r>
                      <a:rPr lang="en-US" altLang="ko-KR" b="1" i="1" dirty="0" smtClean="0">
                        <a:solidFill>
                          <a:srgbClr val="006699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rgbClr val="006699"/>
                    </a:solidFill>
                    <a:sym typeface="Wingdings" panose="05000000000000000000" pitchFamily="2" charset="2"/>
                  </a:rPr>
                  <a:t>)</a:t>
                </a:r>
                <a:r>
                  <a:rPr lang="en-US" altLang="ko-KR" dirty="0">
                    <a:sym typeface="Wingdings" panose="05000000000000000000" pitchFamily="2" charset="2"/>
                  </a:rPr>
                  <a:t> based on the result of Step 1.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C19699B-5E8D-47DE-B8F5-21A7052E7F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0" t="-1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876719-E6D2-418C-AE54-C4C8B512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58</a:t>
            </a:fld>
            <a:endParaRPr lang="en-US"/>
          </a:p>
        </p:txBody>
      </p:sp>
      <p:pic>
        <p:nvPicPr>
          <p:cNvPr id="5122" name="Picture 2" descr="sigmoid에 대한 이미지 검색결과">
            <a:extLst>
              <a:ext uri="{FF2B5EF4-FFF2-40B4-BE49-F238E27FC236}">
                <a16:creationId xmlns:a16="http://schemas.microsoft.com/office/drawing/2014/main" id="{CD98CCB5-0CCA-40D3-AC41-DD52E953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736" y="1643668"/>
            <a:ext cx="6589264" cy="30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492B0-C0C9-4382-B58B-294ECA93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124642-7C81-47D4-9A1F-1BA832C6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59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850F39-9A4A-4D1D-824A-F0D1305079B5}"/>
              </a:ext>
            </a:extLst>
          </p:cNvPr>
          <p:cNvSpPr/>
          <p:nvPr/>
        </p:nvSpPr>
        <p:spPr>
          <a:xfrm>
            <a:off x="381656" y="1057817"/>
            <a:ext cx="3606435" cy="307127"/>
          </a:xfrm>
          <a:prstGeom prst="rect">
            <a:avLst/>
          </a:prstGeom>
          <a:solidFill>
            <a:srgbClr val="0066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0EF1F5E-E935-453C-BBE4-44664E73FC20}"/>
                  </a:ext>
                </a:extLst>
              </p:cNvPr>
              <p:cNvSpPr/>
              <p:nvPr/>
            </p:nvSpPr>
            <p:spPr>
              <a:xfrm>
                <a:off x="381656" y="1364945"/>
                <a:ext cx="3606435" cy="4000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𝑊𝑥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or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𝑋</m:t>
                      </m:r>
                    </m:oMath>
                  </m:oMathPara>
                </a14:m>
                <a:endParaRPr lang="en-US" altLang="ko-KR" sz="18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0EF1F5E-E935-453C-BBE4-44664E73F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56" y="1364945"/>
                <a:ext cx="3606435" cy="400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96E0FDC5-1230-46A4-8804-92FDBBD8859F}"/>
              </a:ext>
            </a:extLst>
          </p:cNvPr>
          <p:cNvSpPr/>
          <p:nvPr/>
        </p:nvSpPr>
        <p:spPr>
          <a:xfrm>
            <a:off x="365272" y="3283322"/>
            <a:ext cx="3606435" cy="307127"/>
          </a:xfrm>
          <a:prstGeom prst="rect">
            <a:avLst/>
          </a:prstGeom>
          <a:solidFill>
            <a:srgbClr val="0066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Logistic/Sigmoid Function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89CFBF2-F181-44F2-A54E-9FA53432FBD3}"/>
                  </a:ext>
                </a:extLst>
              </p:cNvPr>
              <p:cNvSpPr/>
              <p:nvPr/>
            </p:nvSpPr>
            <p:spPr>
              <a:xfrm>
                <a:off x="365271" y="3590448"/>
                <a:ext cx="3606435" cy="6953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−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18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89CFBF2-F181-44F2-A54E-9FA53432F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71" y="3590448"/>
                <a:ext cx="3606435" cy="695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FF8C41B-4611-4296-9112-56F71FF925DC}"/>
              </a:ext>
            </a:extLst>
          </p:cNvPr>
          <p:cNvSpPr/>
          <p:nvPr/>
        </p:nvSpPr>
        <p:spPr>
          <a:xfrm>
            <a:off x="5304917" y="2139008"/>
            <a:ext cx="3413294" cy="307127"/>
          </a:xfrm>
          <a:prstGeom prst="rect">
            <a:avLst/>
          </a:prstGeom>
          <a:solidFill>
            <a:srgbClr val="0066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Model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83661E8-1FAA-4CB8-9694-7A7F662ABDBA}"/>
                  </a:ext>
                </a:extLst>
              </p:cNvPr>
              <p:cNvSpPr/>
              <p:nvPr/>
            </p:nvSpPr>
            <p:spPr>
              <a:xfrm>
                <a:off x="5304916" y="2446134"/>
                <a:ext cx="3413294" cy="6953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ahom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ahoma" panose="020B060403050404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ahom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18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83661E8-1FAA-4CB8-9694-7A7F662AB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916" y="2446134"/>
                <a:ext cx="3413294" cy="695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C913B0-6567-442A-A713-E1DCF9A1CE9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988091" y="1564974"/>
            <a:ext cx="1316825" cy="1228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5208C9-60FB-48D7-9155-E5F63A71B91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971706" y="2793817"/>
            <a:ext cx="1333210" cy="1144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4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D8A52-966C-4694-A283-517446ED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999"/>
            <a:ext cx="8005425" cy="389356"/>
          </a:xfrm>
        </p:spPr>
        <p:txBody>
          <a:bodyPr/>
          <a:lstStyle/>
          <a:p>
            <a:r>
              <a:rPr lang="en-US" altLang="ko-KR" dirty="0"/>
              <a:t>Deep Learning: Vision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B8B635-7B46-4F62-8F03-B79C6593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computer visionì ëí ì´ë¯¸ì§ ê²ìê²°ê³¼">
            <a:extLst>
              <a:ext uri="{FF2B5EF4-FFF2-40B4-BE49-F238E27FC236}">
                <a16:creationId xmlns:a16="http://schemas.microsoft.com/office/drawing/2014/main" id="{07727DE4-A354-4C0A-92F6-FA99E85159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507" y="2738194"/>
            <a:ext cx="4132601" cy="182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0C867-8084-42F1-999C-B935AB65D300}"/>
              </a:ext>
            </a:extLst>
          </p:cNvPr>
          <p:cNvSpPr txBox="1"/>
          <p:nvPr/>
        </p:nvSpPr>
        <p:spPr>
          <a:xfrm>
            <a:off x="4572000" y="583373"/>
            <a:ext cx="33698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Object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Style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Deblurring and 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Super-Resolution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tyle transferì ëí ì´ë¯¸ì§ ê²ìê²°ê³¼">
            <a:extLst>
              <a:ext uri="{FF2B5EF4-FFF2-40B4-BE49-F238E27FC236}">
                <a16:creationId xmlns:a16="http://schemas.microsoft.com/office/drawing/2014/main" id="{DF41F5E9-8898-400D-84FF-5F9CE406B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" y="516770"/>
            <a:ext cx="4564870" cy="344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269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11734-5D9B-4E88-835A-D5E3BB73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EF6731-5F9E-4509-BD2C-4DC7EE5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362289A-0209-478C-9154-A0FCE12F5802}"/>
                  </a:ext>
                </a:extLst>
              </p:cNvPr>
              <p:cNvSpPr/>
              <p:nvPr/>
            </p:nvSpPr>
            <p:spPr>
              <a:xfrm>
                <a:off x="2512854" y="621615"/>
                <a:ext cx="4111311" cy="6697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</a:rPr>
                  <a:t>Cost(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362289A-0209-478C-9154-A0FCE12F5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854" y="621615"/>
                <a:ext cx="4111311" cy="6697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D8957661-C073-4470-9335-576D745F183A}"/>
              </a:ext>
            </a:extLst>
          </p:cNvPr>
          <p:cNvSpPr/>
          <p:nvPr/>
        </p:nvSpPr>
        <p:spPr>
          <a:xfrm>
            <a:off x="451458" y="1651130"/>
            <a:ext cx="3606435" cy="307127"/>
          </a:xfrm>
          <a:prstGeom prst="rect">
            <a:avLst/>
          </a:prstGeom>
          <a:solidFill>
            <a:srgbClr val="0066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Hypothesis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A30178F-CDD4-484C-832C-2907C576DBD8}"/>
                  </a:ext>
                </a:extLst>
              </p:cNvPr>
              <p:cNvSpPr/>
              <p:nvPr/>
            </p:nvSpPr>
            <p:spPr>
              <a:xfrm>
                <a:off x="451458" y="1958257"/>
                <a:ext cx="3606435" cy="6953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𝑊𝑥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or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𝑋</m:t>
                      </m:r>
                    </m:oMath>
                  </m:oMathPara>
                </a14:m>
                <a:endParaRPr lang="en-US" altLang="ko-KR" sz="18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A30178F-CDD4-484C-832C-2907C576D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58" y="1958257"/>
                <a:ext cx="3606435" cy="695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829F957F-747A-4500-97F8-B3D2BC7D37BE}"/>
              </a:ext>
            </a:extLst>
          </p:cNvPr>
          <p:cNvSpPr/>
          <p:nvPr/>
        </p:nvSpPr>
        <p:spPr>
          <a:xfrm>
            <a:off x="5095511" y="1651130"/>
            <a:ext cx="3587799" cy="307127"/>
          </a:xfrm>
          <a:prstGeom prst="rect">
            <a:avLst/>
          </a:prstGeom>
          <a:solidFill>
            <a:srgbClr val="0066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 Hypothesis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EF153FD-61B5-41BB-AEB9-9C8BE222D98D}"/>
                  </a:ext>
                </a:extLst>
              </p:cNvPr>
              <p:cNvSpPr/>
              <p:nvPr/>
            </p:nvSpPr>
            <p:spPr>
              <a:xfrm>
                <a:off x="5095510" y="1958256"/>
                <a:ext cx="3587799" cy="6953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ahoma" panose="020B0604030504040204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ahom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ahoma" panose="020B060403050404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ahom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ahoma" panose="020B0604030504040204" pitchFamily="34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18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EF153FD-61B5-41BB-AEB9-9C8BE222D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510" y="1958256"/>
                <a:ext cx="3587799" cy="695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9FD41F51-9F0B-4ACE-9F3E-56BFA8595BD0}"/>
              </a:ext>
            </a:extLst>
          </p:cNvPr>
          <p:cNvSpPr/>
          <p:nvPr/>
        </p:nvSpPr>
        <p:spPr>
          <a:xfrm>
            <a:off x="2050287" y="2791654"/>
            <a:ext cx="408775" cy="516938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5DF45E3-5A29-4047-B2A3-29CBB3586A04}"/>
              </a:ext>
            </a:extLst>
          </p:cNvPr>
          <p:cNvSpPr/>
          <p:nvPr/>
        </p:nvSpPr>
        <p:spPr>
          <a:xfrm>
            <a:off x="6685021" y="2791654"/>
            <a:ext cx="408775" cy="516938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C9339E8-EFC6-4599-9507-348B664E40A5}"/>
                  </a:ext>
                </a:extLst>
              </p:cNvPr>
              <p:cNvSpPr/>
              <p:nvPr/>
            </p:nvSpPr>
            <p:spPr>
              <a:xfrm>
                <a:off x="451456" y="3395005"/>
                <a:ext cx="3606435" cy="9396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Gradient Descent Method can be used because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𝐶𝑜𝑠𝑡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𝑊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,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𝑏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is convex (local minimum is global minimum).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C9339E8-EFC6-4599-9507-348B664E4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56" y="3395005"/>
                <a:ext cx="3606435" cy="939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E67097C-F01D-4B12-B85D-27C49512CEE1}"/>
                  </a:ext>
                </a:extLst>
              </p:cNvPr>
              <p:cNvSpPr/>
              <p:nvPr/>
            </p:nvSpPr>
            <p:spPr>
              <a:xfrm>
                <a:off x="5076874" y="3395005"/>
                <a:ext cx="3606435" cy="9396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Gradient Descent Method can not be used because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𝐶𝑜𝑠𝑡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𝑊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,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𝑏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is non-convex. </a:t>
                </a:r>
                <a:r>
                  <a:rPr lang="en-US" altLang="ko-KR" sz="1600" b="1" dirty="0">
                    <a:solidFill>
                      <a:srgbClr val="006699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New Cost Function is required.</a:t>
                </a: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E67097C-F01D-4B12-B85D-27C49512C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874" y="3395005"/>
                <a:ext cx="3606435" cy="9396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33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11734-5D9B-4E88-835A-D5E3BB73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EF6731-5F9E-4509-BD2C-4DC7EE5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362289A-0209-478C-9154-A0FCE12F5802}"/>
                  </a:ext>
                </a:extLst>
              </p:cNvPr>
              <p:cNvSpPr/>
              <p:nvPr/>
            </p:nvSpPr>
            <p:spPr>
              <a:xfrm>
                <a:off x="342028" y="698396"/>
                <a:ext cx="3182950" cy="10955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</a:rPr>
                  <a:t>Cost(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362289A-0209-478C-9154-A0FCE12F5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28" y="698396"/>
                <a:ext cx="3182950" cy="1095503"/>
              </a:xfrm>
              <a:prstGeom prst="rect">
                <a:avLst/>
              </a:prstGeom>
              <a:blipFill>
                <a:blip r:embed="rId2"/>
                <a:stretch>
                  <a:fillRect t="-12707" b="-348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C4F2796-644C-4B90-BD99-6D19F969BD45}"/>
                  </a:ext>
                </a:extLst>
              </p:cNvPr>
              <p:cNvSpPr/>
              <p:nvPr/>
            </p:nvSpPr>
            <p:spPr>
              <a:xfrm>
                <a:off x="3873085" y="698396"/>
                <a:ext cx="4782303" cy="10955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20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m:rPr>
                                  <m:brk m:alnAt="7"/>
                                </m:rP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ko-KR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C4F2796-644C-4B90-BD99-6D19F969B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085" y="698396"/>
                <a:ext cx="4782303" cy="1095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A5C602-DF2B-404C-8D87-3CB2480EB709}"/>
                  </a:ext>
                </a:extLst>
              </p:cNvPr>
              <p:cNvSpPr txBox="1"/>
              <p:nvPr/>
            </p:nvSpPr>
            <p:spPr>
              <a:xfrm>
                <a:off x="342028" y="2043940"/>
                <a:ext cx="5049331" cy="20928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Understanding this Cost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=1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𝐻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, then the cost should be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0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𝐻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0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, then the cost should be very big, e.g.,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∞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=0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𝐻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0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, then the cost should be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0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𝐻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1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, then the cost should be very big, e.g.,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∞</m:t>
                    </m:r>
                  </m:oMath>
                </a14:m>
                <a:endParaRPr lang="en-US" altLang="ko-KR" sz="14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ko-KR" altLang="en-US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A5C602-DF2B-404C-8D87-3CB2480EB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28" y="2043940"/>
                <a:ext cx="5049331" cy="2092881"/>
              </a:xfrm>
              <a:prstGeom prst="rect">
                <a:avLst/>
              </a:prstGeom>
              <a:blipFill>
                <a:blip r:embed="rId4"/>
                <a:stretch>
                  <a:fillRect l="-604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C431D73-FB6D-4426-B73C-90A42DF295A2}"/>
              </a:ext>
            </a:extLst>
          </p:cNvPr>
          <p:cNvCxnSpPr>
            <a:stCxn id="5" idx="3"/>
            <a:endCxn id="14" idx="1"/>
          </p:cNvCxnSpPr>
          <p:nvPr/>
        </p:nvCxnSpPr>
        <p:spPr>
          <a:xfrm>
            <a:off x="3524978" y="1246148"/>
            <a:ext cx="3481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35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11734-5D9B-4E88-835A-D5E3BB73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EF6731-5F9E-4509-BD2C-4DC7EE5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362289A-0209-478C-9154-A0FCE12F5802}"/>
                  </a:ext>
                </a:extLst>
              </p:cNvPr>
              <p:cNvSpPr/>
              <p:nvPr/>
            </p:nvSpPr>
            <p:spPr>
              <a:xfrm>
                <a:off x="342028" y="698396"/>
                <a:ext cx="3182950" cy="10955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</a:rPr>
                  <a:t>Cost(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362289A-0209-478C-9154-A0FCE12F5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28" y="698396"/>
                <a:ext cx="3182950" cy="1095503"/>
              </a:xfrm>
              <a:prstGeom prst="rect">
                <a:avLst/>
              </a:prstGeom>
              <a:blipFill>
                <a:blip r:embed="rId2"/>
                <a:stretch>
                  <a:fillRect t="-12707" b="-348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C4F2796-644C-4B90-BD99-6D19F969BD45}"/>
                  </a:ext>
                </a:extLst>
              </p:cNvPr>
              <p:cNvSpPr/>
              <p:nvPr/>
            </p:nvSpPr>
            <p:spPr>
              <a:xfrm>
                <a:off x="3873085" y="698396"/>
                <a:ext cx="4782303" cy="10955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20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m:rPr>
                                  <m:brk m:alnAt="7"/>
                                </m:rP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ko-KR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C4F2796-644C-4B90-BD99-6D19F969B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085" y="698396"/>
                <a:ext cx="4782303" cy="1095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98DB78B-9022-48AE-9B07-21709FF462E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524978" y="1246148"/>
            <a:ext cx="3481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363B008-EE1A-4FDF-A1D1-83A18D0B4769}"/>
                  </a:ext>
                </a:extLst>
              </p:cNvPr>
              <p:cNvSpPr/>
              <p:nvPr/>
            </p:nvSpPr>
            <p:spPr>
              <a:xfrm>
                <a:off x="2959585" y="2050003"/>
                <a:ext cx="5695802" cy="4349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0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2000" dirty="0">
                    <a:solidFill>
                      <a:srgbClr val="006699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ko-KR" sz="2000" i="1" dirty="0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dirty="0" smtClean="0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altLang="ko-KR" sz="2000" i="1" dirty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 altLang="ko-KR" sz="2000" dirty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ko-KR" sz="2000" dirty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 dirty="0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ko-KR" sz="2000" i="1" dirty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sz="2000" b="0" i="1" dirty="0" smtClean="0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000" b="0" i="1" dirty="0" smtClean="0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dirty="0" smtClean="0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 </m:t>
                    </m:r>
                    <m:func>
                      <m:funcPr>
                        <m:ctrlPr>
                          <a:rPr lang="en-US" altLang="ko-KR" sz="2000" i="1" dirty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 altLang="ko-KR" sz="2000" dirty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ko-KR" sz="2000" dirty="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 dirty="0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i="1" dirty="0">
                                <a:solidFill>
                                  <a:srgbClr val="006699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ko-KR" sz="2000" i="1" dirty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solidFill>
                                      <a:srgbClr val="006699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ko-KR" altLang="en-US" sz="20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363B008-EE1A-4FDF-A1D1-83A18D0B4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585" y="2050003"/>
                <a:ext cx="5695802" cy="434932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  <a:ln>
                <a:solidFill>
                  <a:srgbClr val="00669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D3AB147-C5D1-4474-9999-BAE58D1DF5A7}"/>
              </a:ext>
            </a:extLst>
          </p:cNvPr>
          <p:cNvSpPr/>
          <p:nvPr/>
        </p:nvSpPr>
        <p:spPr>
          <a:xfrm>
            <a:off x="5973045" y="1856722"/>
            <a:ext cx="408775" cy="14570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98B57BA-ADA2-486C-91C9-03D2BE9D27C9}"/>
                  </a:ext>
                </a:extLst>
              </p:cNvPr>
              <p:cNvSpPr/>
              <p:nvPr/>
            </p:nvSpPr>
            <p:spPr>
              <a:xfrm>
                <a:off x="342028" y="2728183"/>
                <a:ext cx="8313359" cy="7584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006699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i="1" dirty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altLang="ko-KR" sz="2000" i="1" dirty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sz="2000" dirty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dirty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 dirty="0">
                                      <a:solidFill>
                                        <a:srgbClr val="00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 dirty="0">
                                      <a:solidFill>
                                        <a:srgbClr val="00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ko-KR" sz="2000" i="1" dirty="0">
                                          <a:solidFill>
                                            <a:srgbClr val="00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 dirty="0">
                                          <a:solidFill>
                                            <a:srgbClr val="00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sz="2000" b="0" i="1" dirty="0" smtClea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i="1" dirty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ko-KR" sz="2000" i="1" dirty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i="1" dirty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func>
                            <m:funcPr>
                              <m:ctrlPr>
                                <a:rPr lang="en-US" altLang="ko-KR" sz="2000" i="1" dirty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sz="2000" dirty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dirty="0">
                                  <a:solidFill>
                                    <a:srgbClr val="006699"/>
                                  </a:solidFill>
                                  <a:latin typeface="Cambria Math" panose="02040503050406030204" pitchFamily="18" charset="0"/>
                                </a:rPr>
                                <m:t>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 dirty="0">
                                      <a:solidFill>
                                        <a:srgbClr val="0066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 dirty="0">
                                      <a:solidFill>
                                        <a:srgbClr val="006699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sz="2000" i="1" dirty="0">
                                      <a:solidFill>
                                        <a:srgbClr val="0066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ko-KR" sz="2000" i="1" dirty="0">
                                          <a:solidFill>
                                            <a:srgbClr val="00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 dirty="0">
                                          <a:solidFill>
                                            <a:srgbClr val="00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sz="2000" dirty="0">
                  <a:solidFill>
                    <a:srgbClr val="006699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98B57BA-ADA2-486C-91C9-03D2BE9D2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28" y="2728183"/>
                <a:ext cx="8313359" cy="7584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69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AC5F213-44E9-430D-AB3C-8C1F9E7016E9}"/>
              </a:ext>
            </a:extLst>
          </p:cNvPr>
          <p:cNvSpPr/>
          <p:nvPr/>
        </p:nvSpPr>
        <p:spPr>
          <a:xfrm>
            <a:off x="5973045" y="2540600"/>
            <a:ext cx="408775" cy="14570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AD54C409-B50B-458D-812B-37E73DF1A447}"/>
              </a:ext>
            </a:extLst>
          </p:cNvPr>
          <p:cNvSpPr/>
          <p:nvPr/>
        </p:nvSpPr>
        <p:spPr>
          <a:xfrm>
            <a:off x="1729115" y="1873641"/>
            <a:ext cx="408775" cy="8126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06A8FFB-CBF7-4F6D-B9C4-16985783ED6D}"/>
                  </a:ext>
                </a:extLst>
              </p:cNvPr>
              <p:cNvSpPr/>
              <p:nvPr/>
            </p:nvSpPr>
            <p:spPr>
              <a:xfrm>
                <a:off x="4467297" y="3729856"/>
                <a:ext cx="4188089" cy="9622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06A8FFB-CBF7-4F6D-B9C4-16985783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97" y="3729856"/>
                <a:ext cx="4188089" cy="9622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BD8B01B9-C48E-465D-B522-2857852EB788}"/>
              </a:ext>
            </a:extLst>
          </p:cNvPr>
          <p:cNvSpPr/>
          <p:nvPr/>
        </p:nvSpPr>
        <p:spPr>
          <a:xfrm>
            <a:off x="5973045" y="3528488"/>
            <a:ext cx="408775" cy="14570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B7BC08-C596-4F6B-AF79-FDA18FC3FEE1}"/>
              </a:ext>
            </a:extLst>
          </p:cNvPr>
          <p:cNvSpPr/>
          <p:nvPr/>
        </p:nvSpPr>
        <p:spPr>
          <a:xfrm>
            <a:off x="1660402" y="3720642"/>
            <a:ext cx="2810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Gradient Descent Method</a:t>
            </a:r>
            <a:endParaRPr lang="ko-KR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68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>
                <a:solidFill>
                  <a:schemeClr val="tx1"/>
                </a:solidFill>
              </a:rPr>
              <a:t>Binary Classification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Binary Classification Implementation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Classification</a:t>
            </a:r>
            <a:r>
              <a: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Classification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10890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u="sng" dirty="0"/>
              <a:t>Binary Classification</a:t>
            </a:r>
          </a:p>
          <a:p>
            <a:pPr lvl="1"/>
            <a:r>
              <a:rPr lang="en-US" altLang="ko-KR" dirty="0"/>
              <a:t>Binary Classification (using CSV File)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Binary Classification</a:t>
            </a:r>
          </a:p>
          <a:p>
            <a:pPr lvl="1"/>
            <a:r>
              <a:rPr lang="en-US" altLang="ko-KR" dirty="0"/>
              <a:t>Binary Classification (using CSV File)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9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11734-5D9B-4E88-835A-D5E3BB73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(TensorFlow)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96FD1FC-EAF6-4F31-B860-CA032B80A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8" y="525463"/>
            <a:ext cx="7505026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EF6731-5F9E-4509-BD2C-4DC7EE5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8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11734-5D9B-4E88-835A-D5E3BB73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(TensorFlow)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96FD1FC-EAF6-4F31-B860-CA032B80A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8" y="525463"/>
            <a:ext cx="7505026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EF6731-5F9E-4509-BD2C-4DC7EE5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66</a:t>
            </a:fld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E99442-BE01-4EDA-B0CB-BF97DABA2287}"/>
              </a:ext>
            </a:extLst>
          </p:cNvPr>
          <p:cNvSpPr/>
          <p:nvPr/>
        </p:nvSpPr>
        <p:spPr>
          <a:xfrm>
            <a:off x="53145" y="2130473"/>
            <a:ext cx="8966707" cy="495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22323BA-0A4A-426C-8493-9E92621E3459}"/>
                  </a:ext>
                </a:extLst>
              </p:cNvPr>
              <p:cNvSpPr/>
              <p:nvPr/>
            </p:nvSpPr>
            <p:spPr>
              <a:xfrm>
                <a:off x="4451879" y="2697398"/>
                <a:ext cx="4567973" cy="17339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Defining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𝐻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)=</m:t>
                    </m:r>
                    <m:f>
                      <m:fPr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(</m:t>
                            </m:r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𝑊𝑋</m:t>
                            </m:r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+</m:t>
                            </m:r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𝑏</m:t>
                            </m:r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sigmoid()</a:t>
                </a:r>
                <a:r>
                  <a:rPr lang="en-US" altLang="ko-KR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sigmoid function</a:t>
                </a: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1" dirty="0" err="1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matmul</a:t>
                </a:r>
                <a:r>
                  <a:rPr lang="en-US" altLang="ko-KR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(X, W)</a:t>
                </a:r>
                <a:r>
                  <a:rPr lang="en-US" altLang="ko-KR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matrix multiplication of X &amp; W</a:t>
                </a:r>
                <a:endPara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Defining Cost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ko-KR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func>
                          <m:funcPr>
                            <m:ctrlPr>
                              <a:rPr lang="en-US" altLang="ko-KR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  <m:brk m:alnAt="7"/>
                              </m:rPr>
                              <a:rPr lang="en-US" altLang="ko-KR" sz="14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ko-KR" sz="1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+(1−</m:t>
                        </m:r>
                        <m:r>
                          <a:rPr lang="en-US" altLang="ko-KR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func>
                          <m:funcPr>
                            <m:ctrlPr>
                              <a:rPr lang="en-US" altLang="ko-KR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  <m:brk m:alnAt="7"/>
                              </m:rPr>
                              <a:rPr lang="en-US" altLang="ko-KR" sz="14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ko-KR" sz="14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ko-KR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altLang="ko-KR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Executing Optimization</a:t>
                </a:r>
                <a:endParaRPr lang="en-US" altLang="ko-KR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lang="en-US" altLang="ko-KR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22323BA-0A4A-426C-8493-9E92621E3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879" y="2697398"/>
                <a:ext cx="4567973" cy="1733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11734-5D9B-4E88-835A-D5E3BB73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(TensorFlow)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96FD1FC-EAF6-4F31-B860-CA032B80A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148" y="525463"/>
            <a:ext cx="7505026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EF6731-5F9E-4509-BD2C-4DC7EE5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67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DC12A3-8D4F-4CE5-BE0C-106780520103}"/>
              </a:ext>
            </a:extLst>
          </p:cNvPr>
          <p:cNvSpPr/>
          <p:nvPr/>
        </p:nvSpPr>
        <p:spPr>
          <a:xfrm>
            <a:off x="53145" y="3183463"/>
            <a:ext cx="8966707" cy="1577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5DD589-7324-427D-8B9E-68E6210D2FA9}"/>
              </a:ext>
            </a:extLst>
          </p:cNvPr>
          <p:cNvSpPr/>
          <p:nvPr/>
        </p:nvSpPr>
        <p:spPr>
          <a:xfrm>
            <a:off x="4451879" y="1528905"/>
            <a:ext cx="4567973" cy="1577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Initiating the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Running with Global Initial Values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c, _ = </a:t>
            </a:r>
            <a:r>
              <a:rPr lang="en-US" altLang="ko-KR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sess.run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([cost, train],</a:t>
            </a:r>
            <a:b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feed_dict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={</a:t>
            </a: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X:x_data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Y:y_data}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Printing </a:t>
            </a:r>
            <a:r>
              <a:rPr lang="en-US" altLang="ko-KR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</a:t>
            </a:r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82134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11734-5D9B-4E88-835A-D5E3BB73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(TensorFlow)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96FD1FC-EAF6-4F31-B860-CA032B80A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148" y="525463"/>
            <a:ext cx="7505026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EF6731-5F9E-4509-BD2C-4DC7EE5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68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51F3B7-DBB3-4EE1-8251-FB4BDB6CC6FD}"/>
              </a:ext>
            </a:extLst>
          </p:cNvPr>
          <p:cNvSpPr/>
          <p:nvPr/>
        </p:nvSpPr>
        <p:spPr>
          <a:xfrm>
            <a:off x="53927" y="2774634"/>
            <a:ext cx="8965925" cy="389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004CAA-75BB-481D-85C7-8911A456F314}"/>
              </a:ext>
            </a:extLst>
          </p:cNvPr>
          <p:cNvSpPr/>
          <p:nvPr/>
        </p:nvSpPr>
        <p:spPr>
          <a:xfrm>
            <a:off x="4451879" y="714187"/>
            <a:ext cx="4567973" cy="1943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</a:t>
            </a:r>
            <a:r>
              <a:rPr lang="en-US" altLang="ko-KR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Checking if the first argument of </a:t>
            </a: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tf.cast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true or not.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true (model &gt; 0.5), the result of </a:t>
            </a: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tf.cast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</a:t>
            </a:r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1.0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Otherwise, the result of </a:t>
            </a: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tf.cast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</a:t>
            </a:r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0.0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</a:t>
            </a:r>
            <a:r>
              <a:rPr lang="en-US" altLang="ko-KR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tf.equal</a:t>
            </a:r>
            <a:r>
              <a:rPr lang="en-US" altLang="ko-KR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returns </a:t>
            </a:r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True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when predict == Y.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Otherwise, it returns </a:t>
            </a:r>
            <a:r>
              <a:rPr lang="en-US" altLang="ko-KR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False</a:t>
            </a: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Accuracy: The average of T/F (= 1/0) values.</a:t>
            </a:r>
          </a:p>
          <a:p>
            <a:endParaRPr lang="en-US" altLang="ko-KR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0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053E4-ED22-4508-9191-31C44181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73693E5-A4E1-4C63-A0E5-5617A44EF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510" y="709854"/>
            <a:ext cx="1857143" cy="38666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0DE29-ECBB-4F17-8829-362815730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D8A52-966C-4694-A283-517446ED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Learning: Speech and Languages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B8B635-7B46-4F62-8F03-B79C6593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0C867-8084-42F1-999C-B935AB65D300}"/>
              </a:ext>
            </a:extLst>
          </p:cNvPr>
          <p:cNvSpPr txBox="1"/>
          <p:nvPr/>
        </p:nvSpPr>
        <p:spPr>
          <a:xfrm>
            <a:off x="3258524" y="580074"/>
            <a:ext cx="36070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Speech/Language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Machine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Information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peech recognitionì ëí ì´ë¯¸ì§ ê²ìê²°ê³¼">
            <a:extLst>
              <a:ext uri="{FF2B5EF4-FFF2-40B4-BE49-F238E27FC236}">
                <a16:creationId xmlns:a16="http://schemas.microsoft.com/office/drawing/2014/main" id="{CD27069A-65A7-48D5-95C6-7DF6BC605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9" y="580074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nguage processingì ëí ì´ë¯¸ì§ ê²ìê²°ê³¼">
            <a:extLst>
              <a:ext uri="{FF2B5EF4-FFF2-40B4-BE49-F238E27FC236}">
                <a16:creationId xmlns:a16="http://schemas.microsoft.com/office/drawing/2014/main" id="{C898CFCA-2961-49F8-9F23-D8A2ED94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10" y="2148875"/>
            <a:ext cx="2907113" cy="25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ormation retrievalì ëí ì´ë¯¸ì§ ê²ìê²°ê³¼">
            <a:extLst>
              <a:ext uri="{FF2B5EF4-FFF2-40B4-BE49-F238E27FC236}">
                <a16:creationId xmlns:a16="http://schemas.microsoft.com/office/drawing/2014/main" id="{C9FED18B-F09E-4A03-A0D6-D6F2EDFAF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854917"/>
            <a:ext cx="3218710" cy="180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08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Binary Classification</a:t>
            </a:r>
          </a:p>
          <a:p>
            <a:pPr lvl="1"/>
            <a:r>
              <a:rPr lang="en-US" altLang="ko-KR" u="sng" dirty="0"/>
              <a:t>Binary Classification (using CSV File)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Binary Classification</a:t>
            </a:r>
          </a:p>
          <a:p>
            <a:pPr lvl="1"/>
            <a:r>
              <a:rPr lang="en-US" altLang="ko-KR" dirty="0"/>
              <a:t>Binary Classification (using CSV File)</a:t>
            </a:r>
          </a:p>
          <a:p>
            <a:pPr lvl="1"/>
            <a:endParaRPr lang="ko-KR" altLang="en-US" dirty="0"/>
          </a:p>
          <a:p>
            <a:endParaRPr lang="ko-KR" altLang="en-US" u="sng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1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B126D-3265-47AB-AA5A-A4BC4424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1B1AD1-5AE1-4A5A-9ACC-B18AD2DD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71</a:t>
            </a:fld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5E6B7E8-CF80-4F8E-81E7-33B7D2D31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019" y="525463"/>
            <a:ext cx="4180124" cy="423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04090E-C2B3-4D55-ACC2-F742B635BAF0}"/>
              </a:ext>
            </a:extLst>
          </p:cNvPr>
          <p:cNvSpPr txBox="1"/>
          <p:nvPr/>
        </p:nvSpPr>
        <p:spPr>
          <a:xfrm>
            <a:off x="223364" y="525463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CSV file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9E2CB0-050C-4FC0-91F2-DF1C219B934B}"/>
              </a:ext>
            </a:extLst>
          </p:cNvPr>
          <p:cNvSpPr/>
          <p:nvPr/>
        </p:nvSpPr>
        <p:spPr>
          <a:xfrm>
            <a:off x="6247237" y="1626376"/>
            <a:ext cx="429906" cy="3134537"/>
          </a:xfrm>
          <a:prstGeom prst="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E0E4A-A3F5-42DF-91FE-3ECAFCC4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F62CE5-D126-445F-9A8E-B1D983C1A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874" y="525463"/>
            <a:ext cx="6282415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63FCE-46E5-4CE6-9DEB-F8B3D49A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52F83-45EC-4B4F-A7E4-ABECF630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7EF394-2D7F-48EE-83C5-8DD12AD26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557" y="1286045"/>
            <a:ext cx="1619048" cy="27142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83162-E44E-4DAA-8CBB-6F87398F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Binary Classification</a:t>
            </a:r>
          </a:p>
          <a:p>
            <a:pPr lvl="1"/>
            <a:r>
              <a:rPr lang="en-US" altLang="ko-KR" dirty="0"/>
              <a:t>Binary Classification (using CSV File)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u="sng" dirty="0"/>
              <a:t>Binary Classification</a:t>
            </a:r>
          </a:p>
          <a:p>
            <a:pPr lvl="1"/>
            <a:r>
              <a:rPr lang="en-US" altLang="ko-KR" dirty="0"/>
              <a:t>Binary Classification (using CSV File)</a:t>
            </a:r>
          </a:p>
          <a:p>
            <a:pPr lvl="1"/>
            <a:endParaRPr lang="ko-KR" altLang="en-US" u="sng" dirty="0"/>
          </a:p>
          <a:p>
            <a:endParaRPr lang="ko-KR" altLang="en-US" u="sng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E0E4A-A3F5-42DF-91FE-3ECAFCC4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63FCE-46E5-4CE6-9DEB-F8B3D49A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75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0102C60-94C9-43F6-A5FD-7C73B10FA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881460"/>
            <a:ext cx="8996363" cy="35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E56AE-9452-4CC4-BCB6-83CF66C3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EF6FB2-1048-48FF-8A4C-B44D9F76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76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C6FB344-FCE9-4047-B7A8-E7C590195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820" y="525463"/>
            <a:ext cx="4966522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Binary Classification</a:t>
            </a:r>
          </a:p>
          <a:p>
            <a:pPr lvl="1"/>
            <a:r>
              <a:rPr lang="en-US" altLang="ko-KR" dirty="0"/>
              <a:t>Binary Classification (using CSV File)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Binary Classification</a:t>
            </a:r>
          </a:p>
          <a:p>
            <a:pPr lvl="1"/>
            <a:r>
              <a:rPr lang="en-US" altLang="ko-KR" u="sng" dirty="0"/>
              <a:t>Binary Classification (using CSV File)</a:t>
            </a:r>
          </a:p>
          <a:p>
            <a:pPr lvl="1"/>
            <a:endParaRPr lang="ko-KR" altLang="en-US" u="sng" dirty="0"/>
          </a:p>
          <a:p>
            <a:endParaRPr lang="ko-KR" altLang="en-US" u="sng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3D08C-7A80-40F5-82A8-85A8DC52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67D6A3-BCDA-423E-8F9B-87CBAF8BF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1006120"/>
            <a:ext cx="8996363" cy="32741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EA1B17-EFF1-4D21-9067-589AF0B21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E782A-222F-4E26-8C8F-11C41C68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Classification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9BEFCA2-0740-4739-B84A-0A9C5F471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767" y="525463"/>
            <a:ext cx="6082628" cy="4235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63390-5988-4270-AEF9-2EA23257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Introduction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Python/TensorFlow/</a:t>
            </a:r>
            <a:r>
              <a:rPr lang="en-US" altLang="ko-KR" b="1" dirty="0" err="1">
                <a:solidFill>
                  <a:schemeClr val="tx1"/>
                </a:solidFill>
              </a:rPr>
              <a:t>Keras</a:t>
            </a:r>
            <a:r>
              <a:rPr lang="en-US" altLang="ko-KR" b="1" dirty="0">
                <a:solidFill>
                  <a:schemeClr val="tx1"/>
                </a:solidFill>
              </a:rPr>
              <a:t> Installation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AI, Machine Learning, and Deep Learning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Python/TensorFlow/</a:t>
            </a:r>
            <a:r>
              <a:rPr lang="en-US" altLang="ko-KR" sz="1600" b="1" u="sng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Keras</a:t>
            </a: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Installation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Python/TensorFlow Examples</a:t>
            </a:r>
          </a:p>
        </p:txBody>
      </p:sp>
    </p:spTree>
    <p:extLst>
      <p:ext uri="{BB962C8B-B14F-4D97-AF65-F5344CB8AC3E}">
        <p14:creationId xmlns:p14="http://schemas.microsoft.com/office/powerpoint/2010/main" val="245750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Softmax Classification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Prof. Joongheon Kim</a:t>
            </a:r>
            <a:br>
              <a:rPr lang="en-US" altLang="ko-KR" b="1" dirty="0"/>
            </a:br>
            <a:r>
              <a:rPr lang="en-US" altLang="ko-KR" dirty="0"/>
              <a:t>School of Computer Science and Engineering, Chung-Ang University, Seoul, Korea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https://sites.google.com/site/joongheonkim/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joongheon@gmail.com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5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Softmax Classification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Softmax Classification Theory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Softmax Classification</a:t>
            </a:r>
            <a:r>
              <a:rPr lang="ko-KR" altLang="en-US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Softmax Classification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89929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8145F-3905-4A18-BB2D-25E4C75A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Regression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9A80F-FB9F-41C7-8867-90FA4E62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82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F22D5C-FF0F-49DE-A80D-3A5D3FBBBACE}"/>
              </a:ext>
            </a:extLst>
          </p:cNvPr>
          <p:cNvSpPr/>
          <p:nvPr/>
        </p:nvSpPr>
        <p:spPr>
          <a:xfrm>
            <a:off x="222831" y="1151725"/>
            <a:ext cx="4195605" cy="307127"/>
          </a:xfrm>
          <a:prstGeom prst="rect">
            <a:avLst/>
          </a:prstGeom>
          <a:solidFill>
            <a:srgbClr val="0066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(Examples)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D174FA-BE4F-4DED-9B53-2701C8EFF5C4}"/>
              </a:ext>
            </a:extLst>
          </p:cNvPr>
          <p:cNvSpPr/>
          <p:nvPr/>
        </p:nvSpPr>
        <p:spPr>
          <a:xfrm>
            <a:off x="222831" y="1458852"/>
            <a:ext cx="4195605" cy="25896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Exam Score Prediction (based on time)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7A74C1-6CEE-4ED2-AFCD-121FFF27A0F7}"/>
              </a:ext>
            </a:extLst>
          </p:cNvPr>
          <p:cNvSpPr/>
          <p:nvPr/>
        </p:nvSpPr>
        <p:spPr>
          <a:xfrm>
            <a:off x="4731645" y="1151725"/>
            <a:ext cx="4195605" cy="307127"/>
          </a:xfrm>
          <a:prstGeom prst="rect">
            <a:avLst/>
          </a:prstGeom>
          <a:solidFill>
            <a:srgbClr val="0066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 (Examples)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0B5D40-6C81-49E0-B747-C209A7F0F84D}"/>
              </a:ext>
            </a:extLst>
          </p:cNvPr>
          <p:cNvSpPr/>
          <p:nvPr/>
        </p:nvSpPr>
        <p:spPr>
          <a:xfrm>
            <a:off x="4731645" y="1458852"/>
            <a:ext cx="4195605" cy="25896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Pass/Fail (Binary Classification)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Letter Grades (Multi-Level Classification)</a:t>
            </a:r>
          </a:p>
        </p:txBody>
      </p:sp>
      <p:pic>
        <p:nvPicPr>
          <p:cNvPr id="2050" name="Picture 2" descr="Regression icon에 대한 이미지 검색결과">
            <a:extLst>
              <a:ext uri="{FF2B5EF4-FFF2-40B4-BE49-F238E27FC236}">
                <a16:creationId xmlns:a16="http://schemas.microsoft.com/office/drawing/2014/main" id="{6132638C-12D0-4ECD-B8CC-AB986F11D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80" y="2329735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s231n.github.io/assets/trainset.jpg">
            <a:extLst>
              <a:ext uri="{FF2B5EF4-FFF2-40B4-BE49-F238E27FC236}">
                <a16:creationId xmlns:a16="http://schemas.microsoft.com/office/drawing/2014/main" id="{DFE5DFEB-A600-4090-85E1-A66EBF44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26" y="2067122"/>
            <a:ext cx="3925755" cy="180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635E48-E9CF-4E99-A44E-9CED16AC30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33" y="63816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9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2DE1-4853-4A11-9395-BE457A79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Classification (Softmax Classification)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40030D-F99D-4386-8709-98151B62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83</a:t>
            </a:fld>
            <a:endParaRPr 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2DE30B0-ED66-4F80-AB84-2910F52C7025}"/>
              </a:ext>
            </a:extLst>
          </p:cNvPr>
          <p:cNvCxnSpPr>
            <a:cxnSpLocks/>
          </p:cNvCxnSpPr>
          <p:nvPr/>
        </p:nvCxnSpPr>
        <p:spPr>
          <a:xfrm>
            <a:off x="2609658" y="4243933"/>
            <a:ext cx="360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FDCA29F-D82A-4DC9-9010-D66C88CF3E55}"/>
              </a:ext>
            </a:extLst>
          </p:cNvPr>
          <p:cNvCxnSpPr>
            <a:cxnSpLocks/>
          </p:cNvCxnSpPr>
          <p:nvPr/>
        </p:nvCxnSpPr>
        <p:spPr>
          <a:xfrm rot="10800000">
            <a:off x="2817900" y="860090"/>
            <a:ext cx="0" cy="360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16C7735-402D-4FD7-843F-69DD82BDD59A}"/>
                  </a:ext>
                </a:extLst>
              </p:cNvPr>
              <p:cNvSpPr/>
              <p:nvPr/>
            </p:nvSpPr>
            <p:spPr>
              <a:xfrm>
                <a:off x="6109698" y="4250914"/>
                <a:ext cx="4853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16C7735-402D-4FD7-843F-69DD82BDD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98" y="4250914"/>
                <a:ext cx="485326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B139020-810A-49B1-9911-A649A54E3BE3}"/>
                  </a:ext>
                </a:extLst>
              </p:cNvPr>
              <p:cNvSpPr/>
              <p:nvPr/>
            </p:nvSpPr>
            <p:spPr>
              <a:xfrm>
                <a:off x="2369656" y="527961"/>
                <a:ext cx="4800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B139020-810A-49B1-9911-A649A54E3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656" y="527961"/>
                <a:ext cx="480003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FAD323-10C6-4AED-BEB8-7D3F4C1D149D}"/>
              </a:ext>
            </a:extLst>
          </p:cNvPr>
          <p:cNvSpPr/>
          <p:nvPr/>
        </p:nvSpPr>
        <p:spPr>
          <a:xfrm>
            <a:off x="4774425" y="1143456"/>
            <a:ext cx="252000" cy="25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838DCD-995A-4086-8D6A-535183C10DF4}"/>
              </a:ext>
            </a:extLst>
          </p:cNvPr>
          <p:cNvSpPr/>
          <p:nvPr/>
        </p:nvSpPr>
        <p:spPr>
          <a:xfrm>
            <a:off x="5359594" y="1721645"/>
            <a:ext cx="252000" cy="25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8F91A1-A3D0-4B3C-AD4B-C6FAA9CD1B16}"/>
              </a:ext>
            </a:extLst>
          </p:cNvPr>
          <p:cNvSpPr/>
          <p:nvPr/>
        </p:nvSpPr>
        <p:spPr>
          <a:xfrm>
            <a:off x="3084993" y="2436012"/>
            <a:ext cx="252000" cy="252000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D872E-4A5B-4288-BFA9-2066BADF1747}"/>
              </a:ext>
            </a:extLst>
          </p:cNvPr>
          <p:cNvSpPr/>
          <p:nvPr/>
        </p:nvSpPr>
        <p:spPr>
          <a:xfrm>
            <a:off x="3670162" y="3014201"/>
            <a:ext cx="252000" cy="252000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9986E0-06C6-4F49-BBB9-074A09B1D3F2}"/>
              </a:ext>
            </a:extLst>
          </p:cNvPr>
          <p:cNvSpPr/>
          <p:nvPr/>
        </p:nvSpPr>
        <p:spPr>
          <a:xfrm>
            <a:off x="5302354" y="3668995"/>
            <a:ext cx="252000" cy="25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CB8E75-8C5C-48C9-B84E-17CD6AA84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" y="3682270"/>
            <a:ext cx="9144000" cy="776131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3A445EB9-7EC7-491F-A1A2-D2B95E1F0DCB}"/>
              </a:ext>
            </a:extLst>
          </p:cNvPr>
          <p:cNvSpPr/>
          <p:nvPr/>
        </p:nvSpPr>
        <p:spPr>
          <a:xfrm>
            <a:off x="2447013" y="3731354"/>
            <a:ext cx="407968" cy="8367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1E50B99-65FC-4F2D-A020-40D47E4C2FBD}"/>
              </a:ext>
            </a:extLst>
          </p:cNvPr>
          <p:cNvSpPr/>
          <p:nvPr/>
        </p:nvSpPr>
        <p:spPr>
          <a:xfrm>
            <a:off x="1873468" y="3728188"/>
            <a:ext cx="407968" cy="836779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C92853-4227-4DF9-A2F8-6B8F5C996246}"/>
              </a:ext>
            </a:extLst>
          </p:cNvPr>
          <p:cNvSpPr/>
          <p:nvPr/>
        </p:nvSpPr>
        <p:spPr>
          <a:xfrm>
            <a:off x="1271787" y="3728188"/>
            <a:ext cx="407968" cy="836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7D2DE1-4853-4A11-9395-BE457A79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Classification (Softmax Classification)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40030D-F99D-4386-8709-98151B62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84</a:t>
            </a:fld>
            <a:endParaRPr 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2DE30B0-ED66-4F80-AB84-2910F52C7025}"/>
              </a:ext>
            </a:extLst>
          </p:cNvPr>
          <p:cNvCxnSpPr>
            <a:cxnSpLocks/>
          </p:cNvCxnSpPr>
          <p:nvPr/>
        </p:nvCxnSpPr>
        <p:spPr>
          <a:xfrm>
            <a:off x="747306" y="2510276"/>
            <a:ext cx="1840313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FDCA29F-D82A-4DC9-9010-D66C88CF3E55}"/>
              </a:ext>
            </a:extLst>
          </p:cNvPr>
          <p:cNvCxnSpPr>
            <a:cxnSpLocks/>
          </p:cNvCxnSpPr>
          <p:nvPr/>
        </p:nvCxnSpPr>
        <p:spPr>
          <a:xfrm rot="10800000">
            <a:off x="853758" y="724207"/>
            <a:ext cx="0" cy="19001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16C7735-402D-4FD7-843F-69DD82BDD59A}"/>
                  </a:ext>
                </a:extLst>
              </p:cNvPr>
              <p:cNvSpPr/>
              <p:nvPr/>
            </p:nvSpPr>
            <p:spPr>
              <a:xfrm>
                <a:off x="2333724" y="2513960"/>
                <a:ext cx="4508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16C7735-402D-4FD7-843F-69DD82BDD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724" y="2513960"/>
                <a:ext cx="45089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B139020-810A-49B1-9911-A649A54E3BE3}"/>
                  </a:ext>
                </a:extLst>
              </p:cNvPr>
              <p:cNvSpPr/>
              <p:nvPr/>
            </p:nvSpPr>
            <p:spPr>
              <a:xfrm>
                <a:off x="423846" y="548902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B139020-810A-49B1-9911-A649A54E3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46" y="548902"/>
                <a:ext cx="44614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FAD323-10C6-4AED-BEB8-7D3F4C1D149D}"/>
              </a:ext>
            </a:extLst>
          </p:cNvPr>
          <p:cNvSpPr/>
          <p:nvPr/>
        </p:nvSpPr>
        <p:spPr>
          <a:xfrm>
            <a:off x="1853930" y="873774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838DCD-995A-4086-8D6A-535183C10DF4}"/>
              </a:ext>
            </a:extLst>
          </p:cNvPr>
          <p:cNvSpPr/>
          <p:nvPr/>
        </p:nvSpPr>
        <p:spPr>
          <a:xfrm>
            <a:off x="2153068" y="1178955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8F91A1-A3D0-4B3C-AD4B-C6FAA9CD1B16}"/>
              </a:ext>
            </a:extLst>
          </p:cNvPr>
          <p:cNvSpPr/>
          <p:nvPr/>
        </p:nvSpPr>
        <p:spPr>
          <a:xfrm>
            <a:off x="990296" y="1556014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D872E-4A5B-4288-BFA9-2066BADF1747}"/>
              </a:ext>
            </a:extLst>
          </p:cNvPr>
          <p:cNvSpPr/>
          <p:nvPr/>
        </p:nvSpPr>
        <p:spPr>
          <a:xfrm>
            <a:off x="1289433" y="1861196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9986E0-06C6-4F49-BBB9-074A09B1D3F2}"/>
              </a:ext>
            </a:extLst>
          </p:cNvPr>
          <p:cNvSpPr/>
          <p:nvPr/>
        </p:nvSpPr>
        <p:spPr>
          <a:xfrm>
            <a:off x="2123807" y="2206811"/>
            <a:ext cx="128822" cy="1330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F678851-0330-4A96-8A3F-7874B62C032A}"/>
              </a:ext>
            </a:extLst>
          </p:cNvPr>
          <p:cNvCxnSpPr>
            <a:cxnSpLocks/>
          </p:cNvCxnSpPr>
          <p:nvPr/>
        </p:nvCxnSpPr>
        <p:spPr>
          <a:xfrm>
            <a:off x="3605521" y="2510276"/>
            <a:ext cx="1840313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EAB007-661E-450F-9FCE-A8D6139C1FD6}"/>
              </a:ext>
            </a:extLst>
          </p:cNvPr>
          <p:cNvCxnSpPr>
            <a:cxnSpLocks/>
          </p:cNvCxnSpPr>
          <p:nvPr/>
        </p:nvCxnSpPr>
        <p:spPr>
          <a:xfrm rot="10800000">
            <a:off x="3711973" y="724207"/>
            <a:ext cx="0" cy="19001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E492A0F-5B23-4B9A-A730-CE02F0AA0278}"/>
                  </a:ext>
                </a:extLst>
              </p:cNvPr>
              <p:cNvSpPr/>
              <p:nvPr/>
            </p:nvSpPr>
            <p:spPr>
              <a:xfrm>
                <a:off x="5191939" y="2513960"/>
                <a:ext cx="4508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E492A0F-5B23-4B9A-A730-CE02F0AA0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939" y="2513960"/>
                <a:ext cx="45089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941E72D-CF57-4490-AF98-EA96DC79F933}"/>
                  </a:ext>
                </a:extLst>
              </p:cNvPr>
              <p:cNvSpPr/>
              <p:nvPr/>
            </p:nvSpPr>
            <p:spPr>
              <a:xfrm>
                <a:off x="3282061" y="548902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941E72D-CF57-4490-AF98-EA96DC79F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61" y="548902"/>
                <a:ext cx="44614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AF0C27-D83D-4E85-8146-FB567367220F}"/>
              </a:ext>
            </a:extLst>
          </p:cNvPr>
          <p:cNvSpPr/>
          <p:nvPr/>
        </p:nvSpPr>
        <p:spPr>
          <a:xfrm>
            <a:off x="4712145" y="873774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6D1CC-46AE-473B-852B-635383D8F5A0}"/>
              </a:ext>
            </a:extLst>
          </p:cNvPr>
          <p:cNvSpPr/>
          <p:nvPr/>
        </p:nvSpPr>
        <p:spPr>
          <a:xfrm>
            <a:off x="5011283" y="1178955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2AA410-4EB7-4F90-8A84-34FF6992EA11}"/>
              </a:ext>
            </a:extLst>
          </p:cNvPr>
          <p:cNvSpPr/>
          <p:nvPr/>
        </p:nvSpPr>
        <p:spPr>
          <a:xfrm>
            <a:off x="3848511" y="1556014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8A4D95-49F9-4ABF-9B4F-67C96CC44862}"/>
              </a:ext>
            </a:extLst>
          </p:cNvPr>
          <p:cNvSpPr/>
          <p:nvPr/>
        </p:nvSpPr>
        <p:spPr>
          <a:xfrm>
            <a:off x="4147648" y="1861196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EB1365-2AC4-42AA-882A-EA9723B4785E}"/>
              </a:ext>
            </a:extLst>
          </p:cNvPr>
          <p:cNvSpPr/>
          <p:nvPr/>
        </p:nvSpPr>
        <p:spPr>
          <a:xfrm>
            <a:off x="4982022" y="2206811"/>
            <a:ext cx="128822" cy="1330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5FED83-8171-45E1-AAED-D9C89CAF291F}"/>
              </a:ext>
            </a:extLst>
          </p:cNvPr>
          <p:cNvCxnSpPr>
            <a:cxnSpLocks/>
          </p:cNvCxnSpPr>
          <p:nvPr/>
        </p:nvCxnSpPr>
        <p:spPr>
          <a:xfrm>
            <a:off x="6391363" y="2510276"/>
            <a:ext cx="1840313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A268385-C9F3-4430-8D20-45CF8808E839}"/>
              </a:ext>
            </a:extLst>
          </p:cNvPr>
          <p:cNvCxnSpPr>
            <a:cxnSpLocks/>
          </p:cNvCxnSpPr>
          <p:nvPr/>
        </p:nvCxnSpPr>
        <p:spPr>
          <a:xfrm rot="10800000">
            <a:off x="6497815" y="724207"/>
            <a:ext cx="0" cy="19001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5914CE2-0AE3-4F5B-B5F3-CEB68850581A}"/>
                  </a:ext>
                </a:extLst>
              </p:cNvPr>
              <p:cNvSpPr/>
              <p:nvPr/>
            </p:nvSpPr>
            <p:spPr>
              <a:xfrm>
                <a:off x="7977781" y="2513960"/>
                <a:ext cx="4508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5914CE2-0AE3-4F5B-B5F3-CEB6885058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781" y="2513960"/>
                <a:ext cx="45089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50A484A-BAA9-425D-8875-A5453CB60C5D}"/>
                  </a:ext>
                </a:extLst>
              </p:cNvPr>
              <p:cNvSpPr/>
              <p:nvPr/>
            </p:nvSpPr>
            <p:spPr>
              <a:xfrm>
                <a:off x="6067903" y="548902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50A484A-BAA9-425D-8875-A5453CB60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903" y="548902"/>
                <a:ext cx="44614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CE3779-F258-4FA8-AC9D-784532911ECC}"/>
              </a:ext>
            </a:extLst>
          </p:cNvPr>
          <p:cNvSpPr/>
          <p:nvPr/>
        </p:nvSpPr>
        <p:spPr>
          <a:xfrm>
            <a:off x="7497987" y="873774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7E3E70-D083-4B08-8A3D-EB2B21C23CA1}"/>
              </a:ext>
            </a:extLst>
          </p:cNvPr>
          <p:cNvSpPr/>
          <p:nvPr/>
        </p:nvSpPr>
        <p:spPr>
          <a:xfrm>
            <a:off x="7797125" y="1178955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CA6539-0527-4FCB-9A26-A40244B4E269}"/>
              </a:ext>
            </a:extLst>
          </p:cNvPr>
          <p:cNvSpPr/>
          <p:nvPr/>
        </p:nvSpPr>
        <p:spPr>
          <a:xfrm>
            <a:off x="6634353" y="1556014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74C2772-702C-4543-A49F-CD5AF902CC0E}"/>
              </a:ext>
            </a:extLst>
          </p:cNvPr>
          <p:cNvSpPr/>
          <p:nvPr/>
        </p:nvSpPr>
        <p:spPr>
          <a:xfrm>
            <a:off x="6933490" y="1861196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947919C-DD18-4E3F-9340-D5E7FF12A465}"/>
              </a:ext>
            </a:extLst>
          </p:cNvPr>
          <p:cNvSpPr/>
          <p:nvPr/>
        </p:nvSpPr>
        <p:spPr>
          <a:xfrm>
            <a:off x="7767864" y="2206811"/>
            <a:ext cx="128822" cy="1330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9ACFF72-BA84-444F-A67A-BBCC51B10C72}"/>
              </a:ext>
            </a:extLst>
          </p:cNvPr>
          <p:cNvCxnSpPr/>
          <p:nvPr/>
        </p:nvCxnSpPr>
        <p:spPr>
          <a:xfrm flipV="1">
            <a:off x="423846" y="1765979"/>
            <a:ext cx="2424056" cy="5738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CE75A-FFF1-4BB2-AB5F-7CF76D46C902}"/>
              </a:ext>
            </a:extLst>
          </p:cNvPr>
          <p:cNvSpPr txBox="1"/>
          <p:nvPr/>
        </p:nvSpPr>
        <p:spPr>
          <a:xfrm>
            <a:off x="2051951" y="1428659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 or not</a:t>
            </a:r>
            <a:endParaRPr lang="ko-KR" altLang="en-US" sz="18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43D6182-1E6D-428F-B3D9-58A808D172FB}"/>
              </a:ext>
            </a:extLst>
          </p:cNvPr>
          <p:cNvCxnSpPr>
            <a:cxnSpLocks/>
          </p:cNvCxnSpPr>
          <p:nvPr/>
        </p:nvCxnSpPr>
        <p:spPr>
          <a:xfrm>
            <a:off x="3842879" y="732669"/>
            <a:ext cx="1315412" cy="21198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7CAF0E4-C14C-4160-98A0-B1F7EA3C730A}"/>
              </a:ext>
            </a:extLst>
          </p:cNvPr>
          <p:cNvSpPr txBox="1"/>
          <p:nvPr/>
        </p:nvSpPr>
        <p:spPr>
          <a:xfrm>
            <a:off x="4465260" y="142045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 or not</a:t>
            </a:r>
            <a:endParaRPr lang="ko-KR" altLang="en-US" sz="18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6B2971E-9AB6-4206-AF39-6EB71FD31B21}"/>
              </a:ext>
            </a:extLst>
          </p:cNvPr>
          <p:cNvCxnSpPr>
            <a:cxnSpLocks/>
          </p:cNvCxnSpPr>
          <p:nvPr/>
        </p:nvCxnSpPr>
        <p:spPr>
          <a:xfrm>
            <a:off x="6634353" y="621234"/>
            <a:ext cx="1853503" cy="19120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6A6997-7DE7-4223-9418-83C73080F1EC}"/>
              </a:ext>
            </a:extLst>
          </p:cNvPr>
          <p:cNvSpPr txBox="1"/>
          <p:nvPr/>
        </p:nvSpPr>
        <p:spPr>
          <a:xfrm>
            <a:off x="7896686" y="1615568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or not</a:t>
            </a:r>
            <a:endParaRPr lang="ko-KR" altLang="en-US" sz="18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1CF11C-8F0D-4418-8996-FCD5D359352E}"/>
                  </a:ext>
                </a:extLst>
              </p:cNvPr>
              <p:cNvSpPr/>
              <p:nvPr/>
            </p:nvSpPr>
            <p:spPr>
              <a:xfrm>
                <a:off x="980434" y="2969907"/>
                <a:ext cx="413068" cy="355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1CF11C-8F0D-4418-8996-FCD5D3593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34" y="2969907"/>
                <a:ext cx="413068" cy="355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971D326-CEFA-453D-A9ED-EA4349099D84}"/>
                  </a:ext>
                </a:extLst>
              </p:cNvPr>
              <p:cNvSpPr/>
              <p:nvPr/>
            </p:nvSpPr>
            <p:spPr>
              <a:xfrm>
                <a:off x="610056" y="2997860"/>
                <a:ext cx="33958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971D326-CEFA-453D-A9ED-EA4349099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56" y="2997860"/>
                <a:ext cx="339580" cy="3000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8D2E35-200C-4E52-821E-1024113C16E4}"/>
              </a:ext>
            </a:extLst>
          </p:cNvPr>
          <p:cNvSpPr/>
          <p:nvPr/>
        </p:nvSpPr>
        <p:spPr>
          <a:xfrm>
            <a:off x="1553333" y="2969907"/>
            <a:ext cx="773617" cy="355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2" name="Picture 2" descr="sigmoid icon에 대한 이미지 검색결과">
            <a:extLst>
              <a:ext uri="{FF2B5EF4-FFF2-40B4-BE49-F238E27FC236}">
                <a16:creationId xmlns:a16="http://schemas.microsoft.com/office/drawing/2014/main" id="{DA17016A-C331-43EC-A8D5-A9CED0D14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11" y="2993619"/>
            <a:ext cx="728553" cy="3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60B8D5B-30BD-4431-A5FD-8962E116FF9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24383" y="3147901"/>
            <a:ext cx="156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D108BC7-1838-4152-BF7D-4E7137FBE2AF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1393502" y="3147901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369A15C-7334-4CDE-AA63-E5E7B93EAA90}"/>
                  </a:ext>
                </a:extLst>
              </p:cNvPr>
              <p:cNvSpPr/>
              <p:nvPr/>
            </p:nvSpPr>
            <p:spPr>
              <a:xfrm>
                <a:off x="2410871" y="2997313"/>
                <a:ext cx="331566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369A15C-7334-4CDE-AA63-E5E7B93EA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871" y="2997313"/>
                <a:ext cx="331566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585BD40-93ED-471C-A1AC-5684AB28AF31}"/>
              </a:ext>
            </a:extLst>
          </p:cNvPr>
          <p:cNvCxnSpPr>
            <a:cxnSpLocks/>
          </p:cNvCxnSpPr>
          <p:nvPr/>
        </p:nvCxnSpPr>
        <p:spPr>
          <a:xfrm>
            <a:off x="2326950" y="3147901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9AF03B8D-FB20-4E22-8821-0E9342BA0B48}"/>
                  </a:ext>
                </a:extLst>
              </p:cNvPr>
              <p:cNvSpPr/>
              <p:nvPr/>
            </p:nvSpPr>
            <p:spPr>
              <a:xfrm>
                <a:off x="3812275" y="2969907"/>
                <a:ext cx="413068" cy="355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9AF03B8D-FB20-4E22-8821-0E9342BA0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75" y="2969907"/>
                <a:ext cx="413068" cy="355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508C73D-AFC3-4AF0-8BDB-24B1301A71B3}"/>
                  </a:ext>
                </a:extLst>
              </p:cNvPr>
              <p:cNvSpPr/>
              <p:nvPr/>
            </p:nvSpPr>
            <p:spPr>
              <a:xfrm>
                <a:off x="3441897" y="2997860"/>
                <a:ext cx="33958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508C73D-AFC3-4AF0-8BDB-24B1301A7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897" y="2997860"/>
                <a:ext cx="339580" cy="3000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850E13-33CF-4A33-91AD-10554E6341E5}"/>
              </a:ext>
            </a:extLst>
          </p:cNvPr>
          <p:cNvSpPr/>
          <p:nvPr/>
        </p:nvSpPr>
        <p:spPr>
          <a:xfrm>
            <a:off x="4385174" y="2969907"/>
            <a:ext cx="773617" cy="355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7" name="Picture 2" descr="sigmoid icon에 대한 이미지 검색결과">
            <a:extLst>
              <a:ext uri="{FF2B5EF4-FFF2-40B4-BE49-F238E27FC236}">
                <a16:creationId xmlns:a16="http://schemas.microsoft.com/office/drawing/2014/main" id="{C8A59EB3-D23C-4600-B6EB-61E63B22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52" y="2993619"/>
            <a:ext cx="728553" cy="3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5F8CB9D-4230-4625-808B-5EEE6A457419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3656224" y="3147901"/>
            <a:ext cx="156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90D81ED-63BB-465F-BB60-6E6AD2D3B476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>
          <a:xfrm>
            <a:off x="4225343" y="3147901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80109CE-C5C0-49F3-A6A8-A4CB13AF4787}"/>
                  </a:ext>
                </a:extLst>
              </p:cNvPr>
              <p:cNvSpPr/>
              <p:nvPr/>
            </p:nvSpPr>
            <p:spPr>
              <a:xfrm>
                <a:off x="5242712" y="2997313"/>
                <a:ext cx="331566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80109CE-C5C0-49F3-A6A8-A4CB13AF4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712" y="2997313"/>
                <a:ext cx="331566" cy="3000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6FC2912-1D0C-4D64-B6BD-D4369C85689E}"/>
              </a:ext>
            </a:extLst>
          </p:cNvPr>
          <p:cNvCxnSpPr>
            <a:cxnSpLocks/>
          </p:cNvCxnSpPr>
          <p:nvPr/>
        </p:nvCxnSpPr>
        <p:spPr>
          <a:xfrm>
            <a:off x="5158791" y="3147901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554E5CA-5962-4B13-ACDF-74DC736411AD}"/>
                  </a:ext>
                </a:extLst>
              </p:cNvPr>
              <p:cNvSpPr/>
              <p:nvPr/>
            </p:nvSpPr>
            <p:spPr>
              <a:xfrm>
                <a:off x="6727225" y="2920276"/>
                <a:ext cx="413068" cy="355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554E5CA-5962-4B13-ACDF-74DC7364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25" y="2920276"/>
                <a:ext cx="413068" cy="3559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1946166-9A0B-4DB6-8122-5409256ABC2A}"/>
                  </a:ext>
                </a:extLst>
              </p:cNvPr>
              <p:cNvSpPr/>
              <p:nvPr/>
            </p:nvSpPr>
            <p:spPr>
              <a:xfrm>
                <a:off x="6356847" y="2948229"/>
                <a:ext cx="33958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1946166-9A0B-4DB6-8122-5409256AB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847" y="2948229"/>
                <a:ext cx="339580" cy="3000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69FE14-81EB-46D7-A723-90787ED75BBA}"/>
              </a:ext>
            </a:extLst>
          </p:cNvPr>
          <p:cNvSpPr/>
          <p:nvPr/>
        </p:nvSpPr>
        <p:spPr>
          <a:xfrm>
            <a:off x="7300124" y="2920276"/>
            <a:ext cx="773617" cy="355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5" name="Picture 2" descr="sigmoid icon에 대한 이미지 검색결과">
            <a:extLst>
              <a:ext uri="{FF2B5EF4-FFF2-40B4-BE49-F238E27FC236}">
                <a16:creationId xmlns:a16="http://schemas.microsoft.com/office/drawing/2014/main" id="{B6E29699-45AA-416B-BFFC-618B9AAF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502" y="2943988"/>
            <a:ext cx="728553" cy="3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99212FD-B950-42F0-8C34-F702BFEA6E71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6571174" y="3098270"/>
            <a:ext cx="156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786CE38-DAE7-40E2-BA91-1D2FEAD68DA4}"/>
              </a:ext>
            </a:extLst>
          </p:cNvPr>
          <p:cNvCxnSpPr>
            <a:cxnSpLocks/>
            <a:stCxn id="72" idx="3"/>
            <a:endCxn id="74" idx="1"/>
          </p:cNvCxnSpPr>
          <p:nvPr/>
        </p:nvCxnSpPr>
        <p:spPr>
          <a:xfrm>
            <a:off x="7140293" y="3098270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37B02B0-6568-485F-A3B0-4D5C331696C0}"/>
                  </a:ext>
                </a:extLst>
              </p:cNvPr>
              <p:cNvSpPr/>
              <p:nvPr/>
            </p:nvSpPr>
            <p:spPr>
              <a:xfrm>
                <a:off x="8157662" y="2947682"/>
                <a:ext cx="331566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37B02B0-6568-485F-A3B0-4D5C33169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662" y="2947682"/>
                <a:ext cx="331566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0EFF011-188C-4E1C-AC7D-2D7326D92972}"/>
              </a:ext>
            </a:extLst>
          </p:cNvPr>
          <p:cNvCxnSpPr>
            <a:cxnSpLocks/>
          </p:cNvCxnSpPr>
          <p:nvPr/>
        </p:nvCxnSpPr>
        <p:spPr>
          <a:xfrm>
            <a:off x="8073741" y="3098270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49E531-6BC4-4795-872B-F3788784A43A}"/>
              </a:ext>
            </a:extLst>
          </p:cNvPr>
          <p:cNvSpPr/>
          <p:nvPr/>
        </p:nvSpPr>
        <p:spPr>
          <a:xfrm>
            <a:off x="7215911" y="3718189"/>
            <a:ext cx="1770931" cy="665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9C38EC1-9793-436F-81EC-93F1A9A809D9}"/>
              </a:ext>
            </a:extLst>
          </p:cNvPr>
          <p:cNvSpPr/>
          <p:nvPr/>
        </p:nvSpPr>
        <p:spPr>
          <a:xfrm>
            <a:off x="5334073" y="3722057"/>
            <a:ext cx="1770931" cy="665583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B9A8A80-EDDA-4D7C-A867-97858E7FFFCF}"/>
              </a:ext>
            </a:extLst>
          </p:cNvPr>
          <p:cNvSpPr/>
          <p:nvPr/>
        </p:nvSpPr>
        <p:spPr>
          <a:xfrm>
            <a:off x="3424103" y="3722057"/>
            <a:ext cx="1770931" cy="665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F8BB93-BC08-43D9-9608-8FB6C9A7E103}"/>
              </a:ext>
            </a:extLst>
          </p:cNvPr>
          <p:cNvSpPr txBox="1"/>
          <p:nvPr/>
        </p:nvSpPr>
        <p:spPr>
          <a:xfrm>
            <a:off x="1178140" y="337245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A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1C2A13-0599-487F-A1D3-B7539F88D7AA}"/>
              </a:ext>
            </a:extLst>
          </p:cNvPr>
          <p:cNvSpPr txBox="1"/>
          <p:nvPr/>
        </p:nvSpPr>
        <p:spPr>
          <a:xfrm>
            <a:off x="1768114" y="3372451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333FF"/>
                </a:solidFill>
              </a:rPr>
              <a:t>B</a:t>
            </a:r>
            <a:endParaRPr lang="ko-KR" altLang="en-US" sz="2400" dirty="0">
              <a:solidFill>
                <a:srgbClr val="3333FF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0A07E9E-D50A-4F2F-91B0-442DACF213E1}"/>
              </a:ext>
            </a:extLst>
          </p:cNvPr>
          <p:cNvSpPr txBox="1"/>
          <p:nvPr/>
        </p:nvSpPr>
        <p:spPr>
          <a:xfrm>
            <a:off x="2339118" y="337878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</a:rPr>
              <a:t>C</a:t>
            </a:r>
            <a:endParaRPr lang="ko-KR" altLang="en-US" sz="2400" dirty="0">
              <a:solidFill>
                <a:srgbClr val="00B05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8CD781D-FE0B-4E96-A769-96C4CF3A4077}"/>
              </a:ext>
            </a:extLst>
          </p:cNvPr>
          <p:cNvSpPr txBox="1"/>
          <p:nvPr/>
        </p:nvSpPr>
        <p:spPr>
          <a:xfrm>
            <a:off x="3363502" y="3344696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A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8DBD5AB-4A06-4966-B785-19DD5F7FC0CD}"/>
              </a:ext>
            </a:extLst>
          </p:cNvPr>
          <p:cNvSpPr txBox="1"/>
          <p:nvPr/>
        </p:nvSpPr>
        <p:spPr>
          <a:xfrm>
            <a:off x="5246640" y="3344696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333FF"/>
                </a:solidFill>
              </a:rPr>
              <a:t>B</a:t>
            </a:r>
            <a:endParaRPr lang="ko-KR" altLang="en-US" sz="2400" dirty="0">
              <a:solidFill>
                <a:srgbClr val="3333FF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CE9AB1-8D2D-4A12-9FCC-CC3BC044AE77}"/>
              </a:ext>
            </a:extLst>
          </p:cNvPr>
          <p:cNvSpPr txBox="1"/>
          <p:nvPr/>
        </p:nvSpPr>
        <p:spPr>
          <a:xfrm>
            <a:off x="7122287" y="335102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</a:rPr>
              <a:t>C</a:t>
            </a:r>
            <a:endParaRPr lang="ko-KR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0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CBE6A0-FA87-4EE7-8EE9-5BD68E60F844}"/>
              </a:ext>
            </a:extLst>
          </p:cNvPr>
          <p:cNvSpPr/>
          <p:nvPr/>
        </p:nvSpPr>
        <p:spPr>
          <a:xfrm>
            <a:off x="2968891" y="1092045"/>
            <a:ext cx="1674315" cy="10246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52C60-A22C-425B-BDB7-14E76EF2D8AD}"/>
              </a:ext>
            </a:extLst>
          </p:cNvPr>
          <p:cNvSpPr/>
          <p:nvPr/>
        </p:nvSpPr>
        <p:spPr>
          <a:xfrm>
            <a:off x="5803957" y="940361"/>
            <a:ext cx="3146237" cy="1619396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49B848-394B-4E88-A582-A8599D781DFF}"/>
              </a:ext>
            </a:extLst>
          </p:cNvPr>
          <p:cNvSpPr/>
          <p:nvPr/>
        </p:nvSpPr>
        <p:spPr>
          <a:xfrm>
            <a:off x="5908398" y="1098756"/>
            <a:ext cx="1249060" cy="10246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96A50B-4950-4E5C-ADFB-B254B181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999"/>
            <a:ext cx="8005425" cy="389356"/>
          </a:xfrm>
        </p:spPr>
        <p:txBody>
          <a:bodyPr/>
          <a:lstStyle/>
          <a:p>
            <a:r>
              <a:rPr lang="en-US" altLang="ko-KR" dirty="0"/>
              <a:t>Multinomial Classification (Softmax Classification)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5812C-6C38-438A-90A4-C36226E3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6FC21A-490A-4281-A208-433601654964}"/>
                  </a:ext>
                </a:extLst>
              </p:cNvPr>
              <p:cNvSpPr txBox="1"/>
              <p:nvPr/>
            </p:nvSpPr>
            <p:spPr>
              <a:xfrm>
                <a:off x="119059" y="1110375"/>
                <a:ext cx="1411412" cy="99585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6FC21A-490A-4281-A208-43360165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9" y="1110375"/>
                <a:ext cx="1411412" cy="995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DAB368D3-65A1-482E-ADDD-CE20A609920C}"/>
              </a:ext>
            </a:extLst>
          </p:cNvPr>
          <p:cNvSpPr/>
          <p:nvPr/>
        </p:nvSpPr>
        <p:spPr>
          <a:xfrm>
            <a:off x="1687844" y="1313462"/>
            <a:ext cx="1157067" cy="589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Picture 2" descr="sigmoid icon에 대한 이미지 검색결과">
            <a:extLst>
              <a:ext uri="{FF2B5EF4-FFF2-40B4-BE49-F238E27FC236}">
                <a16:creationId xmlns:a16="http://schemas.microsoft.com/office/drawing/2014/main" id="{D6C83515-BAE5-429D-BABC-F54D1E206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085" y="1397391"/>
            <a:ext cx="1005046" cy="4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C854338-26B5-436A-8C31-C9A98B7517B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30471" y="1608300"/>
            <a:ext cx="1573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FC7460-89A9-4B44-8A1E-61A24533C160}"/>
              </a:ext>
            </a:extLst>
          </p:cNvPr>
          <p:cNvSpPr/>
          <p:nvPr/>
        </p:nvSpPr>
        <p:spPr>
          <a:xfrm>
            <a:off x="6000391" y="1165725"/>
            <a:ext cx="252000" cy="25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DFAF39-FA37-4ABB-8064-F439ABEC69CA}"/>
              </a:ext>
            </a:extLst>
          </p:cNvPr>
          <p:cNvSpPr/>
          <p:nvPr/>
        </p:nvSpPr>
        <p:spPr>
          <a:xfrm>
            <a:off x="6000391" y="1498059"/>
            <a:ext cx="252000" cy="252000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A3CE0D-3272-4FF9-81FA-FCB8F20C7D27}"/>
              </a:ext>
            </a:extLst>
          </p:cNvPr>
          <p:cNvSpPr/>
          <p:nvPr/>
        </p:nvSpPr>
        <p:spPr>
          <a:xfrm>
            <a:off x="6000391" y="1815940"/>
            <a:ext cx="252000" cy="25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CF9F458-23B7-4BDA-B3C1-1A566EE063BB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 flipV="1">
            <a:off x="2844911" y="1285014"/>
            <a:ext cx="466008" cy="323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D8E5FD2-3ACC-4706-B4CD-C81B4FBA6165}"/>
              </a:ext>
            </a:extLst>
          </p:cNvPr>
          <p:cNvCxnSpPr>
            <a:cxnSpLocks/>
            <a:stCxn id="6" idx="3"/>
            <a:endCxn id="54" idx="1"/>
          </p:cNvCxnSpPr>
          <p:nvPr/>
        </p:nvCxnSpPr>
        <p:spPr>
          <a:xfrm>
            <a:off x="2844911" y="1608300"/>
            <a:ext cx="466008" cy="90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970803C-FFC6-4097-B01A-3B236DC76684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>
            <a:off x="2844911" y="1608300"/>
            <a:ext cx="466008" cy="3269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D9B60A-AB5A-4557-A300-8886A131D2F3}"/>
                  </a:ext>
                </a:extLst>
              </p:cNvPr>
              <p:cNvSpPr txBox="1"/>
              <p:nvPr/>
            </p:nvSpPr>
            <p:spPr>
              <a:xfrm>
                <a:off x="6252391" y="1140636"/>
                <a:ext cx="85799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D9B60A-AB5A-4557-A300-8886A131D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91" y="1140636"/>
                <a:ext cx="857991" cy="300082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AA1E60-D1CA-46AC-870C-A0B34D6B5E9A}"/>
                  </a:ext>
                </a:extLst>
              </p:cNvPr>
              <p:cNvSpPr txBox="1"/>
              <p:nvPr/>
            </p:nvSpPr>
            <p:spPr>
              <a:xfrm>
                <a:off x="6252391" y="1467818"/>
                <a:ext cx="86299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AA1E60-D1CA-46AC-870C-A0B34D6B5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91" y="1467818"/>
                <a:ext cx="862993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45B5AF-10CC-4265-94C1-4BEA115A0181}"/>
                  </a:ext>
                </a:extLst>
              </p:cNvPr>
              <p:cNvSpPr txBox="1"/>
              <p:nvPr/>
            </p:nvSpPr>
            <p:spPr>
              <a:xfrm>
                <a:off x="6252391" y="1767858"/>
                <a:ext cx="85715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45B5AF-10CC-4265-94C1-4BEA115A0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91" y="1767858"/>
                <a:ext cx="857158" cy="300082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A1ED92-0F91-48D6-82C3-91F4695EC0CB}"/>
                  </a:ext>
                </a:extLst>
              </p:cNvPr>
              <p:cNvSpPr txBox="1"/>
              <p:nvPr/>
            </p:nvSpPr>
            <p:spPr>
              <a:xfrm>
                <a:off x="7156561" y="1047777"/>
                <a:ext cx="1793633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A1ED92-0F91-48D6-82C3-91F4695E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561" y="1047777"/>
                <a:ext cx="1793633" cy="507831"/>
              </a:xfrm>
              <a:prstGeom prst="rect">
                <a:avLst/>
              </a:prstGeom>
              <a:blipFill>
                <a:blip r:embed="rId7"/>
                <a:stretch>
                  <a:fillRect l="-340" b="-7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D4A1BBB-3158-413F-9B74-2F1852BA8F51}"/>
              </a:ext>
            </a:extLst>
          </p:cNvPr>
          <p:cNvSpPr txBox="1"/>
          <p:nvPr/>
        </p:nvSpPr>
        <p:spPr>
          <a:xfrm>
            <a:off x="5716584" y="667106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66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PRPBABILITY</a:t>
            </a:r>
            <a:endParaRPr lang="ko-KR" altLang="en-US" sz="1200" b="1" dirty="0">
              <a:solidFill>
                <a:srgbClr val="00669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EB6B48-36C5-43DB-AC13-F3070F2C9657}"/>
              </a:ext>
            </a:extLst>
          </p:cNvPr>
          <p:cNvSpPr/>
          <p:nvPr/>
        </p:nvSpPr>
        <p:spPr>
          <a:xfrm>
            <a:off x="5803956" y="3134906"/>
            <a:ext cx="3146237" cy="1466615"/>
          </a:xfrm>
          <a:prstGeom prst="rect">
            <a:avLst/>
          </a:prstGeom>
          <a:solidFill>
            <a:schemeClr val="bg1"/>
          </a:solidFill>
          <a:ln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2FDD64-BEB5-4A9D-BCE6-0C3CEFE3246D}"/>
              </a:ext>
            </a:extLst>
          </p:cNvPr>
          <p:cNvSpPr/>
          <p:nvPr/>
        </p:nvSpPr>
        <p:spPr>
          <a:xfrm>
            <a:off x="5908398" y="3352587"/>
            <a:ext cx="1249060" cy="10246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00DC34-FDD5-441C-A5EF-8123FBC501A4}"/>
              </a:ext>
            </a:extLst>
          </p:cNvPr>
          <p:cNvSpPr/>
          <p:nvPr/>
        </p:nvSpPr>
        <p:spPr>
          <a:xfrm>
            <a:off x="6000391" y="3419556"/>
            <a:ext cx="252000" cy="25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5BF14-27B3-44B9-93DD-55A5D06202CC}"/>
              </a:ext>
            </a:extLst>
          </p:cNvPr>
          <p:cNvSpPr/>
          <p:nvPr/>
        </p:nvSpPr>
        <p:spPr>
          <a:xfrm>
            <a:off x="6000391" y="3751890"/>
            <a:ext cx="252000" cy="252000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2BBD41-4DC5-4405-96B2-EF2157288D99}"/>
              </a:ext>
            </a:extLst>
          </p:cNvPr>
          <p:cNvSpPr/>
          <p:nvPr/>
        </p:nvSpPr>
        <p:spPr>
          <a:xfrm>
            <a:off x="6000391" y="4069771"/>
            <a:ext cx="252000" cy="25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EACC10-500F-41D0-B81C-319A3D4F7B85}"/>
                  </a:ext>
                </a:extLst>
              </p:cNvPr>
              <p:cNvSpPr txBox="1"/>
              <p:nvPr/>
            </p:nvSpPr>
            <p:spPr>
              <a:xfrm>
                <a:off x="6252391" y="3394467"/>
                <a:ext cx="45076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EACC10-500F-41D0-B81C-319A3D4F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91" y="3394467"/>
                <a:ext cx="450764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2265C1-E5FF-4404-82C0-D09A2F48F987}"/>
                  </a:ext>
                </a:extLst>
              </p:cNvPr>
              <p:cNvSpPr txBox="1"/>
              <p:nvPr/>
            </p:nvSpPr>
            <p:spPr>
              <a:xfrm>
                <a:off x="6252391" y="3721649"/>
                <a:ext cx="45076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2265C1-E5FF-4404-82C0-D09A2F48F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91" y="3721649"/>
                <a:ext cx="450764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53AD28-23FE-412D-83DF-33D3996BC338}"/>
                  </a:ext>
                </a:extLst>
              </p:cNvPr>
              <p:cNvSpPr txBox="1"/>
              <p:nvPr/>
            </p:nvSpPr>
            <p:spPr>
              <a:xfrm>
                <a:off x="6252391" y="4021689"/>
                <a:ext cx="45076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53AD28-23FE-412D-83DF-33D3996BC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91" y="4021689"/>
                <a:ext cx="450764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6A2EB6D-771E-4B2C-BE72-6092AEAF0366}"/>
              </a:ext>
            </a:extLst>
          </p:cNvPr>
          <p:cNvCxnSpPr>
            <a:cxnSpLocks/>
          </p:cNvCxnSpPr>
          <p:nvPr/>
        </p:nvCxnSpPr>
        <p:spPr>
          <a:xfrm>
            <a:off x="6034261" y="2123363"/>
            <a:ext cx="0" cy="12407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80E9753-1A42-42A7-B8CA-78FD45EC4807}"/>
              </a:ext>
            </a:extLst>
          </p:cNvPr>
          <p:cNvSpPr txBox="1"/>
          <p:nvPr/>
        </p:nvSpPr>
        <p:spPr>
          <a:xfrm>
            <a:off x="6034261" y="2696273"/>
            <a:ext cx="2097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One-Hot Encoding (argmax)</a:t>
            </a:r>
            <a:endParaRPr lang="ko-KR" altLang="en-US" sz="1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9D50BB67-F58A-470D-A2D1-B6E8B7F9CAE7}"/>
              </a:ext>
            </a:extLst>
          </p:cNvPr>
          <p:cNvSpPr/>
          <p:nvPr/>
        </p:nvSpPr>
        <p:spPr>
          <a:xfrm rot="16200000">
            <a:off x="7295099" y="3638085"/>
            <a:ext cx="408775" cy="475716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11EB81-3E48-45AD-A55D-B6070FE77D1C}"/>
              </a:ext>
            </a:extLst>
          </p:cNvPr>
          <p:cNvSpPr/>
          <p:nvPr/>
        </p:nvSpPr>
        <p:spPr>
          <a:xfrm>
            <a:off x="7846580" y="3723860"/>
            <a:ext cx="252000" cy="25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95313-FFA2-4258-944F-FF8955834C40}"/>
              </a:ext>
            </a:extLst>
          </p:cNvPr>
          <p:cNvSpPr txBox="1"/>
          <p:nvPr/>
        </p:nvSpPr>
        <p:spPr>
          <a:xfrm>
            <a:off x="6362846" y="2139514"/>
            <a:ext cx="2106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rgbClr val="006699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tensorflow.nn.softmax</a:t>
            </a:r>
            <a:r>
              <a:rPr lang="en-US" altLang="ko-KR" sz="1200" b="1" dirty="0">
                <a:solidFill>
                  <a:srgbClr val="006699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endParaRPr lang="ko-KR" altLang="en-US" sz="1200" b="1" dirty="0">
              <a:solidFill>
                <a:srgbClr val="006699"/>
              </a:solidFill>
              <a:highlight>
                <a:srgbClr val="FFFF00"/>
              </a:highligh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B039A1-D0C8-4E51-8870-70CC49027828}"/>
              </a:ext>
            </a:extLst>
          </p:cNvPr>
          <p:cNvSpPr/>
          <p:nvPr/>
        </p:nvSpPr>
        <p:spPr>
          <a:xfrm>
            <a:off x="3310919" y="1159014"/>
            <a:ext cx="252000" cy="25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13D68C-88BC-44D6-AADC-99B096D5D118}"/>
              </a:ext>
            </a:extLst>
          </p:cNvPr>
          <p:cNvSpPr/>
          <p:nvPr/>
        </p:nvSpPr>
        <p:spPr>
          <a:xfrm>
            <a:off x="3310919" y="1491348"/>
            <a:ext cx="252000" cy="252000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E153936-F179-408F-A8DD-B65CD82D1BE1}"/>
              </a:ext>
            </a:extLst>
          </p:cNvPr>
          <p:cNvSpPr/>
          <p:nvPr/>
        </p:nvSpPr>
        <p:spPr>
          <a:xfrm>
            <a:off x="3310919" y="1809229"/>
            <a:ext cx="252000" cy="25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356308A-047F-4509-B1A5-BE7F8AEB15AD}"/>
                  </a:ext>
                </a:extLst>
              </p:cNvPr>
              <p:cNvSpPr txBox="1"/>
              <p:nvPr/>
            </p:nvSpPr>
            <p:spPr>
              <a:xfrm>
                <a:off x="3562919" y="1133925"/>
                <a:ext cx="111838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356308A-047F-4509-B1A5-BE7F8AEB1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919" y="1133925"/>
                <a:ext cx="1118383" cy="300082"/>
              </a:xfrm>
              <a:prstGeom prst="rect">
                <a:avLst/>
              </a:prstGeom>
              <a:blipFill>
                <a:blip r:embed="rId10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83F701-BDA8-46C9-A9C6-EC15DCA36756}"/>
                  </a:ext>
                </a:extLst>
              </p:cNvPr>
              <p:cNvSpPr txBox="1"/>
              <p:nvPr/>
            </p:nvSpPr>
            <p:spPr>
              <a:xfrm>
                <a:off x="3562919" y="1461107"/>
                <a:ext cx="112620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83F701-BDA8-46C9-A9C6-EC15DCA36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919" y="1461107"/>
                <a:ext cx="1126206" cy="300082"/>
              </a:xfrm>
              <a:prstGeom prst="rect">
                <a:avLst/>
              </a:prstGeom>
              <a:blipFill>
                <a:blip r:embed="rId11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E47F583-1F71-4241-A62D-04FD063A9698}"/>
                  </a:ext>
                </a:extLst>
              </p:cNvPr>
              <p:cNvSpPr txBox="1"/>
              <p:nvPr/>
            </p:nvSpPr>
            <p:spPr>
              <a:xfrm>
                <a:off x="3562919" y="1761147"/>
                <a:ext cx="111793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𝑖𝑔𝑚𝑜𝑖𝑑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E47F583-1F71-4241-A62D-04FD063A9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919" y="1761147"/>
                <a:ext cx="1117935" cy="300082"/>
              </a:xfrm>
              <a:prstGeom prst="rect">
                <a:avLst/>
              </a:prstGeom>
              <a:blipFill>
                <a:blip r:embed="rId12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9E5CF36-D8E8-442F-A8D6-9EE920852304}"/>
              </a:ext>
            </a:extLst>
          </p:cNvPr>
          <p:cNvSpPr/>
          <p:nvPr/>
        </p:nvSpPr>
        <p:spPr>
          <a:xfrm>
            <a:off x="4741028" y="1267826"/>
            <a:ext cx="1126193" cy="700066"/>
          </a:xfrm>
          <a:prstGeom prst="rightArrow">
            <a:avLst>
              <a:gd name="adj1" fmla="val 59474"/>
              <a:gd name="adj2" fmla="val 2631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7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6A50B-4950-4E5C-ADFB-B254B181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Multinomial Classification (Softmax Classification)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C40DFE-19A9-44AF-94AB-A5ADFCEE2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Cost Function: </a:t>
            </a:r>
            <a:r>
              <a:rPr lang="en-US" altLang="ko-KR" b="1" dirty="0">
                <a:solidFill>
                  <a:srgbClr val="006699"/>
                </a:solidFill>
              </a:rPr>
              <a:t>Cross-Entropy</a:t>
            </a:r>
            <a:endParaRPr lang="ko-KR" altLang="en-US" b="1" dirty="0">
              <a:solidFill>
                <a:srgbClr val="006699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5812C-6C38-438A-90A4-C36226E3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3F92329-EBFB-4983-8E8F-4AAABA0E966A}"/>
                  </a:ext>
                </a:extLst>
              </p:cNvPr>
              <p:cNvSpPr/>
              <p:nvPr/>
            </p:nvSpPr>
            <p:spPr>
              <a:xfrm>
                <a:off x="332799" y="1057816"/>
                <a:ext cx="1845010" cy="307127"/>
              </a:xfrm>
              <a:prstGeom prst="rect">
                <a:avLst/>
              </a:prstGeom>
              <a:solidFill>
                <a:srgbClr val="006699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</m:t>
                    </m:r>
                    <m:d>
                      <m:d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𝑌</m:t>
                        </m:r>
                      </m:e>
                    </m:d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ko-KR" altLang="en-US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(estimated)</a:t>
                </a:r>
                <a:endParaRPr lang="ko-KR" altLang="en-US" sz="14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3F92329-EBFB-4983-8E8F-4AAABA0E9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99" y="1057816"/>
                <a:ext cx="1845010" cy="307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F1C611-5751-4E9F-94CA-38D81A68B145}"/>
              </a:ext>
            </a:extLst>
          </p:cNvPr>
          <p:cNvSpPr/>
          <p:nvPr/>
        </p:nvSpPr>
        <p:spPr>
          <a:xfrm>
            <a:off x="332799" y="1364944"/>
            <a:ext cx="1845010" cy="89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0.7</a:t>
            </a: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0.2</a:t>
            </a: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A141EA-8BB1-46A8-947E-8B323AE9D05C}"/>
                  </a:ext>
                </a:extLst>
              </p:cNvPr>
              <p:cNvSpPr/>
              <p:nvPr/>
            </p:nvSpPr>
            <p:spPr>
              <a:xfrm>
                <a:off x="7308217" y="1057816"/>
                <a:ext cx="1527490" cy="307127"/>
              </a:xfrm>
              <a:prstGeom prst="rect">
                <a:avLst/>
              </a:prstGeom>
              <a:solidFill>
                <a:srgbClr val="006699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𝐿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</m:oMath>
                </a14:m>
                <a:r>
                  <a:rPr lang="ko-KR" altLang="en-US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(real)</a:t>
                </a:r>
                <a:endParaRPr lang="ko-KR" altLang="en-US" sz="14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A141EA-8BB1-46A8-947E-8B323AE9D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217" y="1057816"/>
                <a:ext cx="1527490" cy="307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>
            <a:extLst>
              <a:ext uri="{FF2B5EF4-FFF2-40B4-BE49-F238E27FC236}">
                <a16:creationId xmlns:a16="http://schemas.microsoft.com/office/drawing/2014/main" id="{F24E0E6C-F487-4A0D-AC1A-9A09706BB7FE}"/>
              </a:ext>
            </a:extLst>
          </p:cNvPr>
          <p:cNvSpPr/>
          <p:nvPr/>
        </p:nvSpPr>
        <p:spPr>
          <a:xfrm>
            <a:off x="7308217" y="1364944"/>
            <a:ext cx="1527490" cy="89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1.0</a:t>
            </a: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0.0</a:t>
            </a: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0.0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5EF12D2-739C-47A3-B7CA-AEC8EFA4CBFB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>
            <a:off x="2177809" y="1813256"/>
            <a:ext cx="513040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B9F5FF-E00B-4378-B259-0AD84AC51776}"/>
                  </a:ext>
                </a:extLst>
              </p:cNvPr>
              <p:cNvSpPr txBox="1"/>
              <p:nvPr/>
            </p:nvSpPr>
            <p:spPr>
              <a:xfrm>
                <a:off x="2783406" y="1216025"/>
                <a:ext cx="3919214" cy="10455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B9F5FF-E00B-4378-B259-0AD84AC51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06" y="1216025"/>
                <a:ext cx="39192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2E32AB-69C7-407B-9DA0-43DAFB214BE2}"/>
                  </a:ext>
                </a:extLst>
              </p:cNvPr>
              <p:cNvSpPr txBox="1"/>
              <p:nvPr/>
            </p:nvSpPr>
            <p:spPr>
              <a:xfrm>
                <a:off x="258740" y="2503340"/>
                <a:ext cx="9034204" cy="141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Understanding this Cost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𝐿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=[1,0,0]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𝑌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[1,0,0]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𝐷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=−1∙</m:t>
                    </m:r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1</m:t>
                        </m:r>
                      </m:e>
                    </m:fun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−0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∙</m:t>
                    </m:r>
                    <m:func>
                      <m:func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0</m:t>
                        </m:r>
                      </m:e>
                    </m:func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−0∙</m:t>
                    </m:r>
                    <m:func>
                      <m:func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0</m:t>
                        </m:r>
                      </m:e>
                    </m:fun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=−1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∙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0−0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∙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(−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∞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)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−0∙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(−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∞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)=0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 (no cost). </a:t>
                </a: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If</a:t>
                </a:r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𝑌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=[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0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1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,0]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𝐷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=−1∙</m:t>
                    </m:r>
                    <m:func>
                      <m:func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0</m:t>
                        </m:r>
                      </m:e>
                    </m:func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0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∙</m:t>
                    </m:r>
                    <m:func>
                      <m:func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1</m:t>
                        </m:r>
                      </m:e>
                    </m:func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−0∙</m:t>
                    </m:r>
                    <m:func>
                      <m:func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0</m:t>
                        </m:r>
                      </m:e>
                    </m:func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=−1∙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(−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∞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)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−0∙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0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−0∙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(−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∞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)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=∞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 (huge cost). </a:t>
                </a: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If</a:t>
                </a:r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𝑌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=[0,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0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1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]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𝐷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=−1∙</m:t>
                    </m:r>
                    <m:func>
                      <m:func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0</m:t>
                        </m:r>
                      </m:e>
                    </m:func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−0∙</m:t>
                    </m:r>
                    <m:func>
                      <m:func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0</m:t>
                        </m:r>
                      </m:e>
                    </m:func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−0∙</m:t>
                    </m:r>
                    <m:func>
                      <m:func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1</m:t>
                        </m:r>
                      </m:e>
                    </m:func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=−1∙(−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∞)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−0∙(−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∞)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−0∙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0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=∞</m:t>
                    </m:r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cs typeface="Tahoma" panose="020B0604030504040204" pitchFamily="34" charset="0"/>
                  </a:rPr>
                  <a:t> (huge cost). </a:t>
                </a:r>
              </a:p>
              <a:p>
                <a:pPr marL="628650" lvl="1" indent="-285750"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2E32AB-69C7-407B-9DA0-43DAFB214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40" y="2503340"/>
                <a:ext cx="9034204" cy="1415772"/>
              </a:xfrm>
              <a:prstGeom prst="rect">
                <a:avLst/>
              </a:prstGeom>
              <a:blipFill>
                <a:blip r:embed="rId5"/>
                <a:stretch>
                  <a:fillRect l="-337" t="-12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5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Softmax Classification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Softmax Classification Implementation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24BA76-0D65-4214-8D3F-F8620A65BB32}"/>
              </a:ext>
            </a:extLst>
          </p:cNvPr>
          <p:cNvSpPr/>
          <p:nvPr/>
        </p:nvSpPr>
        <p:spPr>
          <a:xfrm>
            <a:off x="3587262" y="3315573"/>
            <a:ext cx="5404338" cy="1340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Softmax Classification</a:t>
            </a:r>
            <a:r>
              <a:rPr lang="ko-KR" alt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Theory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Softmax Classification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860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D0F95-89B0-4695-8025-3EA9330D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Classification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A0BC5-D337-44CC-B512-F1300530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Implementation Example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CAC7F8-F99D-455A-8A9F-19BDEC34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88</a:t>
            </a:fld>
            <a:endParaRPr 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5076415-2DFB-4498-81F8-41FDA70671DF}"/>
              </a:ext>
            </a:extLst>
          </p:cNvPr>
          <p:cNvCxnSpPr>
            <a:cxnSpLocks/>
          </p:cNvCxnSpPr>
          <p:nvPr/>
        </p:nvCxnSpPr>
        <p:spPr>
          <a:xfrm>
            <a:off x="747306" y="3262914"/>
            <a:ext cx="1840313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BFA0B14-A617-49F2-AE4E-2E0C6696137E}"/>
              </a:ext>
            </a:extLst>
          </p:cNvPr>
          <p:cNvCxnSpPr>
            <a:cxnSpLocks/>
          </p:cNvCxnSpPr>
          <p:nvPr/>
        </p:nvCxnSpPr>
        <p:spPr>
          <a:xfrm rot="10800000">
            <a:off x="853758" y="1476845"/>
            <a:ext cx="0" cy="19001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4CA8704-50E4-4D7C-A554-BE8B8ABE9054}"/>
                  </a:ext>
                </a:extLst>
              </p:cNvPr>
              <p:cNvSpPr/>
              <p:nvPr/>
            </p:nvSpPr>
            <p:spPr>
              <a:xfrm>
                <a:off x="2333724" y="3266598"/>
                <a:ext cx="4508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4CA8704-50E4-4D7C-A554-BE8B8ABE9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724" y="3266598"/>
                <a:ext cx="450893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5F21C01-7827-4DFE-90EB-B199B67DCCCF}"/>
                  </a:ext>
                </a:extLst>
              </p:cNvPr>
              <p:cNvSpPr/>
              <p:nvPr/>
            </p:nvSpPr>
            <p:spPr>
              <a:xfrm>
                <a:off x="423846" y="13015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5F21C01-7827-4DFE-90EB-B199B67DC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46" y="1301540"/>
                <a:ext cx="44614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82758E5B-7F5E-415D-BB16-86491FEBE7EE}"/>
              </a:ext>
            </a:extLst>
          </p:cNvPr>
          <p:cNvSpPr/>
          <p:nvPr/>
        </p:nvSpPr>
        <p:spPr>
          <a:xfrm>
            <a:off x="1853930" y="1626412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10F852-F3DD-4A23-86DD-7448069CAA92}"/>
              </a:ext>
            </a:extLst>
          </p:cNvPr>
          <p:cNvSpPr/>
          <p:nvPr/>
        </p:nvSpPr>
        <p:spPr>
          <a:xfrm>
            <a:off x="2153068" y="1931593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7EC79-7104-4D4B-83B8-261D2445DDAC}"/>
              </a:ext>
            </a:extLst>
          </p:cNvPr>
          <p:cNvSpPr/>
          <p:nvPr/>
        </p:nvSpPr>
        <p:spPr>
          <a:xfrm>
            <a:off x="990296" y="2308652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833C16-6909-4B16-BE24-BD1B86A962F5}"/>
              </a:ext>
            </a:extLst>
          </p:cNvPr>
          <p:cNvSpPr/>
          <p:nvPr/>
        </p:nvSpPr>
        <p:spPr>
          <a:xfrm>
            <a:off x="1289433" y="2613834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80216-E9DD-42E1-A4B8-A7357B30C072}"/>
              </a:ext>
            </a:extLst>
          </p:cNvPr>
          <p:cNvSpPr/>
          <p:nvPr/>
        </p:nvSpPr>
        <p:spPr>
          <a:xfrm>
            <a:off x="2123807" y="2959449"/>
            <a:ext cx="128822" cy="1330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515EB5B-8679-4AEB-8F67-9BD3D9A269E6}"/>
              </a:ext>
            </a:extLst>
          </p:cNvPr>
          <p:cNvCxnSpPr>
            <a:cxnSpLocks/>
          </p:cNvCxnSpPr>
          <p:nvPr/>
        </p:nvCxnSpPr>
        <p:spPr>
          <a:xfrm>
            <a:off x="3605521" y="3262914"/>
            <a:ext cx="1840313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451BC2B-4BA4-4CA1-B482-7048B0EAB397}"/>
              </a:ext>
            </a:extLst>
          </p:cNvPr>
          <p:cNvCxnSpPr>
            <a:cxnSpLocks/>
          </p:cNvCxnSpPr>
          <p:nvPr/>
        </p:nvCxnSpPr>
        <p:spPr>
          <a:xfrm rot="10800000">
            <a:off x="3711973" y="1476845"/>
            <a:ext cx="0" cy="19001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F1112C7-C9D8-4180-8F71-6934614A6BEB}"/>
                  </a:ext>
                </a:extLst>
              </p:cNvPr>
              <p:cNvSpPr/>
              <p:nvPr/>
            </p:nvSpPr>
            <p:spPr>
              <a:xfrm>
                <a:off x="5191939" y="3266598"/>
                <a:ext cx="4508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F1112C7-C9D8-4180-8F71-6934614A6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939" y="3266598"/>
                <a:ext cx="45089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2B49A4B-ECFB-42AF-A331-9925C3BF07E9}"/>
                  </a:ext>
                </a:extLst>
              </p:cNvPr>
              <p:cNvSpPr/>
              <p:nvPr/>
            </p:nvSpPr>
            <p:spPr>
              <a:xfrm>
                <a:off x="3282061" y="13015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2B49A4B-ECFB-42AF-A331-9925C3BF0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61" y="1301540"/>
                <a:ext cx="44614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B7504F-A3A5-4259-94B5-44B7CC2FCD51}"/>
              </a:ext>
            </a:extLst>
          </p:cNvPr>
          <p:cNvSpPr/>
          <p:nvPr/>
        </p:nvSpPr>
        <p:spPr>
          <a:xfrm>
            <a:off x="4712145" y="1626412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A87BB3-A3C2-4F86-88A4-535B4014670B}"/>
              </a:ext>
            </a:extLst>
          </p:cNvPr>
          <p:cNvSpPr/>
          <p:nvPr/>
        </p:nvSpPr>
        <p:spPr>
          <a:xfrm>
            <a:off x="5011283" y="1931593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EE3AEE-2525-48EE-8598-A1298132F0C8}"/>
              </a:ext>
            </a:extLst>
          </p:cNvPr>
          <p:cNvSpPr/>
          <p:nvPr/>
        </p:nvSpPr>
        <p:spPr>
          <a:xfrm>
            <a:off x="3848511" y="2308652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36D320-0C6E-472F-90E0-7C4162AD2D73}"/>
              </a:ext>
            </a:extLst>
          </p:cNvPr>
          <p:cNvSpPr/>
          <p:nvPr/>
        </p:nvSpPr>
        <p:spPr>
          <a:xfrm>
            <a:off x="4147648" y="2613834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E8BA5F-5949-4155-9ACB-424A37C0330A}"/>
              </a:ext>
            </a:extLst>
          </p:cNvPr>
          <p:cNvSpPr/>
          <p:nvPr/>
        </p:nvSpPr>
        <p:spPr>
          <a:xfrm>
            <a:off x="4982022" y="2959449"/>
            <a:ext cx="128822" cy="1330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83B60B-ED31-4A17-BEE7-5E13058BD510}"/>
              </a:ext>
            </a:extLst>
          </p:cNvPr>
          <p:cNvCxnSpPr>
            <a:cxnSpLocks/>
          </p:cNvCxnSpPr>
          <p:nvPr/>
        </p:nvCxnSpPr>
        <p:spPr>
          <a:xfrm>
            <a:off x="6391363" y="3262914"/>
            <a:ext cx="1840313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609FC41-1D64-484A-9836-72D1B777C947}"/>
              </a:ext>
            </a:extLst>
          </p:cNvPr>
          <p:cNvCxnSpPr>
            <a:cxnSpLocks/>
          </p:cNvCxnSpPr>
          <p:nvPr/>
        </p:nvCxnSpPr>
        <p:spPr>
          <a:xfrm rot="10800000">
            <a:off x="6497815" y="1476845"/>
            <a:ext cx="0" cy="190016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F50FC2F-F0D9-4090-8C78-19DD5BA26BCD}"/>
                  </a:ext>
                </a:extLst>
              </p:cNvPr>
              <p:cNvSpPr/>
              <p:nvPr/>
            </p:nvSpPr>
            <p:spPr>
              <a:xfrm>
                <a:off x="7977781" y="3266598"/>
                <a:ext cx="4508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F50FC2F-F0D9-4090-8C78-19DD5BA26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781" y="3266598"/>
                <a:ext cx="45089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7EE4424-AE74-434A-8B4B-20B71521ABC0}"/>
                  </a:ext>
                </a:extLst>
              </p:cNvPr>
              <p:cNvSpPr/>
              <p:nvPr/>
            </p:nvSpPr>
            <p:spPr>
              <a:xfrm>
                <a:off x="6067903" y="13015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7EE4424-AE74-434A-8B4B-20B71521A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903" y="1301540"/>
                <a:ext cx="44614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EA276D-728F-46EA-AD60-046C9400CC5A}"/>
              </a:ext>
            </a:extLst>
          </p:cNvPr>
          <p:cNvSpPr/>
          <p:nvPr/>
        </p:nvSpPr>
        <p:spPr>
          <a:xfrm>
            <a:off x="7497987" y="1626412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5BB5B1-0FC2-476C-9E9E-484B5FA11655}"/>
              </a:ext>
            </a:extLst>
          </p:cNvPr>
          <p:cNvSpPr/>
          <p:nvPr/>
        </p:nvSpPr>
        <p:spPr>
          <a:xfrm>
            <a:off x="7797125" y="1931593"/>
            <a:ext cx="128822" cy="1330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730BA7-070F-4162-AC1E-57AF0AF00C61}"/>
              </a:ext>
            </a:extLst>
          </p:cNvPr>
          <p:cNvSpPr/>
          <p:nvPr/>
        </p:nvSpPr>
        <p:spPr>
          <a:xfrm>
            <a:off x="6634353" y="2308652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99B967-6BC3-4046-B0A4-084001DD6B8F}"/>
              </a:ext>
            </a:extLst>
          </p:cNvPr>
          <p:cNvSpPr/>
          <p:nvPr/>
        </p:nvSpPr>
        <p:spPr>
          <a:xfrm>
            <a:off x="6933490" y="2613834"/>
            <a:ext cx="128822" cy="1330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D0CF3F-02E3-47A9-B445-43D6F867F0FC}"/>
              </a:ext>
            </a:extLst>
          </p:cNvPr>
          <p:cNvSpPr/>
          <p:nvPr/>
        </p:nvSpPr>
        <p:spPr>
          <a:xfrm>
            <a:off x="7767864" y="2959449"/>
            <a:ext cx="128822" cy="1330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D93BC69-7263-4CDB-9994-36E2B7385B20}"/>
              </a:ext>
            </a:extLst>
          </p:cNvPr>
          <p:cNvCxnSpPr/>
          <p:nvPr/>
        </p:nvCxnSpPr>
        <p:spPr>
          <a:xfrm flipV="1">
            <a:off x="423846" y="2518617"/>
            <a:ext cx="2424056" cy="5738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64B2D54-6FC5-49F3-BB1B-E7C2450465C3}"/>
              </a:ext>
            </a:extLst>
          </p:cNvPr>
          <p:cNvSpPr txBox="1"/>
          <p:nvPr/>
        </p:nvSpPr>
        <p:spPr>
          <a:xfrm>
            <a:off x="2051951" y="2288425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 or not</a:t>
            </a:r>
            <a:endParaRPr lang="ko-KR" altLang="en-US" sz="1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98DBE2A-C12B-4949-B4F9-54B68853E86E}"/>
              </a:ext>
            </a:extLst>
          </p:cNvPr>
          <p:cNvCxnSpPr>
            <a:cxnSpLocks/>
          </p:cNvCxnSpPr>
          <p:nvPr/>
        </p:nvCxnSpPr>
        <p:spPr>
          <a:xfrm>
            <a:off x="3842879" y="1485307"/>
            <a:ext cx="1315412" cy="2119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46ED8B0-4DF6-4CC7-9F4C-213ED07F5DC1}"/>
              </a:ext>
            </a:extLst>
          </p:cNvPr>
          <p:cNvSpPr txBox="1"/>
          <p:nvPr/>
        </p:nvSpPr>
        <p:spPr>
          <a:xfrm>
            <a:off x="4465260" y="2280217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 or not</a:t>
            </a:r>
            <a:endParaRPr lang="ko-KR" altLang="en-US" sz="1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D98F2A-109B-4A39-BB35-C5F12EE57624}"/>
              </a:ext>
            </a:extLst>
          </p:cNvPr>
          <p:cNvCxnSpPr>
            <a:cxnSpLocks/>
          </p:cNvCxnSpPr>
          <p:nvPr/>
        </p:nvCxnSpPr>
        <p:spPr>
          <a:xfrm>
            <a:off x="6634353" y="1373872"/>
            <a:ext cx="1853503" cy="19120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F30392F-05AD-447A-BB2F-A385F46AC600}"/>
              </a:ext>
            </a:extLst>
          </p:cNvPr>
          <p:cNvSpPr txBox="1"/>
          <p:nvPr/>
        </p:nvSpPr>
        <p:spPr>
          <a:xfrm>
            <a:off x="7896686" y="2475334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or not</a:t>
            </a:r>
            <a:endParaRPr lang="ko-KR" altLang="en-US" sz="1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5A4BFB2-149B-45F9-A945-C316C83480A9}"/>
                  </a:ext>
                </a:extLst>
              </p:cNvPr>
              <p:cNvSpPr/>
              <p:nvPr/>
            </p:nvSpPr>
            <p:spPr>
              <a:xfrm>
                <a:off x="980434" y="3722545"/>
                <a:ext cx="413068" cy="355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5A4BFB2-149B-45F9-A945-C316C8348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34" y="3722545"/>
                <a:ext cx="413068" cy="355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7ABFC21-A62E-4F78-ABE7-F5F51DD3E38D}"/>
                  </a:ext>
                </a:extLst>
              </p:cNvPr>
              <p:cNvSpPr/>
              <p:nvPr/>
            </p:nvSpPr>
            <p:spPr>
              <a:xfrm>
                <a:off x="610056" y="3750498"/>
                <a:ext cx="33958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7ABFC21-A62E-4F78-ABE7-F5F51DD3E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56" y="3750498"/>
                <a:ext cx="339580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0FD910AF-BE71-41EA-AB97-9A67EA3421F2}"/>
              </a:ext>
            </a:extLst>
          </p:cNvPr>
          <p:cNvSpPr/>
          <p:nvPr/>
        </p:nvSpPr>
        <p:spPr>
          <a:xfrm>
            <a:off x="1553333" y="3722545"/>
            <a:ext cx="773617" cy="355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Picture 2" descr="sigmoid icon에 대한 이미지 검색결과">
            <a:extLst>
              <a:ext uri="{FF2B5EF4-FFF2-40B4-BE49-F238E27FC236}">
                <a16:creationId xmlns:a16="http://schemas.microsoft.com/office/drawing/2014/main" id="{220494EE-C753-45B3-9DDD-060D05873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11" y="3746257"/>
            <a:ext cx="728553" cy="3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6097F47-FADF-454F-9989-768D316BB74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24383" y="3900539"/>
            <a:ext cx="156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11DF7F3-377B-4ACF-92E5-830F66D70B29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393502" y="3900539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1E22602-E7F6-4880-B4DA-1EFFDEFDAF6B}"/>
                  </a:ext>
                </a:extLst>
              </p:cNvPr>
              <p:cNvSpPr/>
              <p:nvPr/>
            </p:nvSpPr>
            <p:spPr>
              <a:xfrm>
                <a:off x="2410871" y="3749951"/>
                <a:ext cx="331566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1E22602-E7F6-4880-B4DA-1EFFDEFDA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871" y="3749951"/>
                <a:ext cx="331566" cy="300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AEAB230-BF05-469D-8250-459628D0305E}"/>
              </a:ext>
            </a:extLst>
          </p:cNvPr>
          <p:cNvCxnSpPr>
            <a:cxnSpLocks/>
          </p:cNvCxnSpPr>
          <p:nvPr/>
        </p:nvCxnSpPr>
        <p:spPr>
          <a:xfrm>
            <a:off x="2326950" y="3900539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4F75876-429B-440D-9FD0-2E98BF637E60}"/>
                  </a:ext>
                </a:extLst>
              </p:cNvPr>
              <p:cNvSpPr/>
              <p:nvPr/>
            </p:nvSpPr>
            <p:spPr>
              <a:xfrm>
                <a:off x="3812275" y="3722545"/>
                <a:ext cx="413068" cy="355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4F75876-429B-440D-9FD0-2E98BF637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75" y="3722545"/>
                <a:ext cx="413068" cy="355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87B4F18-EC24-4C07-9F0D-410DBEBFD9D9}"/>
                  </a:ext>
                </a:extLst>
              </p:cNvPr>
              <p:cNvSpPr/>
              <p:nvPr/>
            </p:nvSpPr>
            <p:spPr>
              <a:xfrm>
                <a:off x="3441897" y="3750498"/>
                <a:ext cx="33958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87B4F18-EC24-4C07-9F0D-410DBEBFD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897" y="3750498"/>
                <a:ext cx="339580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>
            <a:extLst>
              <a:ext uri="{FF2B5EF4-FFF2-40B4-BE49-F238E27FC236}">
                <a16:creationId xmlns:a16="http://schemas.microsoft.com/office/drawing/2014/main" id="{A50D3F16-98F6-474D-B889-D0F8E64AFA83}"/>
              </a:ext>
            </a:extLst>
          </p:cNvPr>
          <p:cNvSpPr/>
          <p:nvPr/>
        </p:nvSpPr>
        <p:spPr>
          <a:xfrm>
            <a:off x="4385174" y="3722545"/>
            <a:ext cx="773617" cy="355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9" name="Picture 2" descr="sigmoid icon에 대한 이미지 검색결과">
            <a:extLst>
              <a:ext uri="{FF2B5EF4-FFF2-40B4-BE49-F238E27FC236}">
                <a16:creationId xmlns:a16="http://schemas.microsoft.com/office/drawing/2014/main" id="{E3E16348-80B7-4103-AED5-0AC81947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52" y="3746257"/>
            <a:ext cx="728553" cy="3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98F9CE6-0C5F-43D4-874F-1A462F25482E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656224" y="3900539"/>
            <a:ext cx="156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9A455B9-8B0B-4BE0-BD55-4EFD9062B66E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4225343" y="3900539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A496E2A-428B-4037-AE4D-AD9C8EFB5314}"/>
                  </a:ext>
                </a:extLst>
              </p:cNvPr>
              <p:cNvSpPr/>
              <p:nvPr/>
            </p:nvSpPr>
            <p:spPr>
              <a:xfrm>
                <a:off x="5242712" y="3749951"/>
                <a:ext cx="331566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A496E2A-428B-4037-AE4D-AD9C8EFB5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712" y="3749951"/>
                <a:ext cx="331566" cy="3000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CBB15C6-2B84-4F63-B282-DD52539AFAB6}"/>
              </a:ext>
            </a:extLst>
          </p:cNvPr>
          <p:cNvCxnSpPr>
            <a:cxnSpLocks/>
          </p:cNvCxnSpPr>
          <p:nvPr/>
        </p:nvCxnSpPr>
        <p:spPr>
          <a:xfrm>
            <a:off x="5158791" y="3900539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0C27729-191F-467E-9F10-ACCCC842EB61}"/>
                  </a:ext>
                </a:extLst>
              </p:cNvPr>
              <p:cNvSpPr/>
              <p:nvPr/>
            </p:nvSpPr>
            <p:spPr>
              <a:xfrm>
                <a:off x="6727225" y="3672914"/>
                <a:ext cx="413068" cy="355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0C27729-191F-467E-9F10-ACCCC842E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25" y="3672914"/>
                <a:ext cx="413068" cy="3559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4C5404C-0242-4221-B282-6B430012DFB8}"/>
                  </a:ext>
                </a:extLst>
              </p:cNvPr>
              <p:cNvSpPr/>
              <p:nvPr/>
            </p:nvSpPr>
            <p:spPr>
              <a:xfrm>
                <a:off x="6356847" y="3700867"/>
                <a:ext cx="33958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4C5404C-0242-4221-B282-6B430012D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847" y="3700867"/>
                <a:ext cx="339580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7AABB7-9E77-412A-8B7E-B1E0AB89D380}"/>
              </a:ext>
            </a:extLst>
          </p:cNvPr>
          <p:cNvSpPr/>
          <p:nvPr/>
        </p:nvSpPr>
        <p:spPr>
          <a:xfrm>
            <a:off x="7300124" y="3672914"/>
            <a:ext cx="773617" cy="355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7" name="Picture 2" descr="sigmoid icon에 대한 이미지 검색결과">
            <a:extLst>
              <a:ext uri="{FF2B5EF4-FFF2-40B4-BE49-F238E27FC236}">
                <a16:creationId xmlns:a16="http://schemas.microsoft.com/office/drawing/2014/main" id="{1CE2AEEA-A838-475F-A4FA-0C100670C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502" y="3696626"/>
            <a:ext cx="728553" cy="3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C0BDE30-9490-4EF4-9B89-CCDC97612DB3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6571174" y="3850908"/>
            <a:ext cx="156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78D577F-3657-4776-9E57-ABFFB4DC729E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>
            <a:off x="7140293" y="3850908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A5CF471-7593-4732-87FC-5F925D48397A}"/>
                  </a:ext>
                </a:extLst>
              </p:cNvPr>
              <p:cNvSpPr/>
              <p:nvPr/>
            </p:nvSpPr>
            <p:spPr>
              <a:xfrm>
                <a:off x="8157662" y="3700320"/>
                <a:ext cx="331566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A5CF471-7593-4732-87FC-5F925D483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662" y="3700320"/>
                <a:ext cx="331566" cy="300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0E75287-2C10-49E5-98FF-E318CE098205}"/>
              </a:ext>
            </a:extLst>
          </p:cNvPr>
          <p:cNvCxnSpPr>
            <a:cxnSpLocks/>
          </p:cNvCxnSpPr>
          <p:nvPr/>
        </p:nvCxnSpPr>
        <p:spPr>
          <a:xfrm>
            <a:off x="8073741" y="3850908"/>
            <a:ext cx="1598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3352A-2BC2-45FE-81AC-F1BE5322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Classification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D05B2-7645-435D-BE26-F693446F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Implementation Example </a:t>
            </a:r>
            <a:endParaRPr lang="ko-KR" altLang="en-US" dirty="0"/>
          </a:p>
          <a:p>
            <a:pPr lvl="1"/>
            <a:r>
              <a:rPr lang="en-US" altLang="ko-KR" dirty="0"/>
              <a:t>Vector Representation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25B739-7DC5-47F9-B747-2E885F65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89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561443-80CD-4ED2-B84C-CF173EB8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98" y="1259912"/>
            <a:ext cx="6308099" cy="31967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E6D112-B015-4440-8A1F-C5A55E677926}"/>
              </a:ext>
            </a:extLst>
          </p:cNvPr>
          <p:cNvSpPr/>
          <p:nvPr/>
        </p:nvSpPr>
        <p:spPr>
          <a:xfrm>
            <a:off x="1793631" y="3066758"/>
            <a:ext cx="5212080" cy="138992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F53F5A-B773-4136-8835-1DB5ED197529}"/>
              </a:ext>
            </a:extLst>
          </p:cNvPr>
          <p:cNvSpPr/>
          <p:nvPr/>
        </p:nvSpPr>
        <p:spPr>
          <a:xfrm>
            <a:off x="6103035" y="1676836"/>
            <a:ext cx="1608268" cy="63026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EBFADF0-6053-4226-8E6D-2EA3C8A3783C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>
          <a:xfrm flipH="1">
            <a:off x="7005711" y="1991970"/>
            <a:ext cx="705592" cy="1769749"/>
          </a:xfrm>
          <a:prstGeom prst="bentConnector3">
            <a:avLst>
              <a:gd name="adj1" fmla="val -32398"/>
            </a:avLst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FB9CA0-8795-42E6-AA61-62B36E6FB947}"/>
              </a:ext>
            </a:extLst>
          </p:cNvPr>
          <p:cNvSpPr/>
          <p:nvPr/>
        </p:nvSpPr>
        <p:spPr>
          <a:xfrm>
            <a:off x="5119876" y="1271870"/>
            <a:ext cx="514809" cy="13899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D77464-9213-4F36-9A72-9DE977FF9A0C}"/>
              </a:ext>
            </a:extLst>
          </p:cNvPr>
          <p:cNvSpPr/>
          <p:nvPr/>
        </p:nvSpPr>
        <p:spPr>
          <a:xfrm>
            <a:off x="4497093" y="1268704"/>
            <a:ext cx="514809" cy="1389922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A7AFBB-F8C0-497A-A05C-0EC9F4004923}"/>
              </a:ext>
            </a:extLst>
          </p:cNvPr>
          <p:cNvSpPr/>
          <p:nvPr/>
        </p:nvSpPr>
        <p:spPr>
          <a:xfrm>
            <a:off x="3874310" y="1268704"/>
            <a:ext cx="514809" cy="1389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B35D4-0D4B-4978-B574-815D1324CB2D}"/>
              </a:ext>
            </a:extLst>
          </p:cNvPr>
          <p:cNvSpPr txBox="1"/>
          <p:nvPr/>
        </p:nvSpPr>
        <p:spPr>
          <a:xfrm>
            <a:off x="3821412" y="86057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A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04E12-DB4B-4493-B830-987781353A69}"/>
              </a:ext>
            </a:extLst>
          </p:cNvPr>
          <p:cNvSpPr txBox="1"/>
          <p:nvPr/>
        </p:nvSpPr>
        <p:spPr>
          <a:xfrm>
            <a:off x="4441994" y="860572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333FF"/>
                </a:solidFill>
              </a:rPr>
              <a:t>B</a:t>
            </a:r>
            <a:endParaRPr lang="ko-KR" altLang="en-US" sz="2400" dirty="0">
              <a:solidFill>
                <a:srgbClr val="3333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9A996-246E-496F-95F4-89E0C1698206}"/>
              </a:ext>
            </a:extLst>
          </p:cNvPr>
          <p:cNvSpPr txBox="1"/>
          <p:nvPr/>
        </p:nvSpPr>
        <p:spPr>
          <a:xfrm>
            <a:off x="5070388" y="86690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</a:rPr>
              <a:t>C</a:t>
            </a:r>
            <a:endParaRPr lang="ko-KR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82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2CCAD-63CA-4C85-9270-D8B87024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Python/TensorFlow/</a:t>
            </a:r>
            <a:r>
              <a:rPr lang="en-US" altLang="ko-KR" dirty="0" err="1"/>
              <a:t>Keras</a:t>
            </a:r>
            <a:r>
              <a:rPr lang="en-US" altLang="ko-KR" dirty="0"/>
              <a:t> Installation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AEC4E-B4F4-44FF-A2D7-7BA8C48B2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Python/TensorFlow Installation: Python</a:t>
            </a:r>
          </a:p>
          <a:p>
            <a:pPr lvl="1"/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C8B485-0EE1-4234-BD7B-D6E4262B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9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F61F6-0CC4-4932-B8DA-5620E85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28" y="976624"/>
            <a:ext cx="7524605" cy="3992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A16DD9-F775-42CB-8186-D78A1545235A}"/>
              </a:ext>
            </a:extLst>
          </p:cNvPr>
          <p:cNvSpPr/>
          <p:nvPr/>
        </p:nvSpPr>
        <p:spPr>
          <a:xfrm>
            <a:off x="3545916" y="899936"/>
            <a:ext cx="4041510" cy="51005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www.python.org/downloads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FCEB0C-D024-4004-98C1-4A1CE56578E7}"/>
              </a:ext>
            </a:extLst>
          </p:cNvPr>
          <p:cNvSpPr/>
          <p:nvPr/>
        </p:nvSpPr>
        <p:spPr>
          <a:xfrm>
            <a:off x="293166" y="899935"/>
            <a:ext cx="3252750" cy="510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6DACAE-5F2C-4164-9728-77B1BBE2AC0A}"/>
              </a:ext>
            </a:extLst>
          </p:cNvPr>
          <p:cNvSpPr/>
          <p:nvPr/>
        </p:nvSpPr>
        <p:spPr>
          <a:xfrm>
            <a:off x="293166" y="2121966"/>
            <a:ext cx="3709546" cy="172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02BBF7-5682-45A4-8318-96932EEAB78A}"/>
              </a:ext>
            </a:extLst>
          </p:cNvPr>
          <p:cNvSpPr/>
          <p:nvPr/>
        </p:nvSpPr>
        <p:spPr>
          <a:xfrm>
            <a:off x="3346490" y="2366310"/>
            <a:ext cx="5629986" cy="172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332D33-E858-4EA6-A9AE-192B1207F8B7}"/>
              </a:ext>
            </a:extLst>
          </p:cNvPr>
          <p:cNvSpPr/>
          <p:nvPr/>
        </p:nvSpPr>
        <p:spPr>
          <a:xfrm>
            <a:off x="4683681" y="4691955"/>
            <a:ext cx="1195351" cy="172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AA2DCC-9181-40BE-A6FC-2D1754B4C67D}"/>
              </a:ext>
            </a:extLst>
          </p:cNvPr>
          <p:cNvSpPr/>
          <p:nvPr/>
        </p:nvSpPr>
        <p:spPr>
          <a:xfrm>
            <a:off x="5880952" y="4354871"/>
            <a:ext cx="3095524" cy="51005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python-3.5.3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1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Classification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u="sng" dirty="0"/>
              <a:t>Softmax Classification</a:t>
            </a:r>
          </a:p>
          <a:p>
            <a:pPr lvl="1"/>
            <a:r>
              <a:rPr lang="en-US" altLang="ko-KR" dirty="0"/>
              <a:t>Softmax Classification (with Given Cost Function)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Softmax Classification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5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0F8CE-1B0F-4023-9CE7-0B66C0E4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Classification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8CFDDB-CE8A-46C4-B796-70B919AC3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32355"/>
            <a:ext cx="8996363" cy="402166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4850C-57D2-4DDC-BCA6-A64E4B78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0F8CE-1B0F-4023-9CE7-0B66C0E4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Classification Implementation (TensorFlow)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8CFDDB-CE8A-46C4-B796-70B919AC3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32355"/>
            <a:ext cx="8996363" cy="402166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4850C-57D2-4DDC-BCA6-A64E4B78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92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B9C25F-9F09-4F17-9855-78363534DF0A}"/>
              </a:ext>
            </a:extLst>
          </p:cNvPr>
          <p:cNvSpPr/>
          <p:nvPr/>
        </p:nvSpPr>
        <p:spPr>
          <a:xfrm>
            <a:off x="53145" y="2257080"/>
            <a:ext cx="6502400" cy="57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5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Classification Implementation (TensorFlow)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Softmax Classification</a:t>
            </a:r>
          </a:p>
          <a:p>
            <a:pPr lvl="1"/>
            <a:r>
              <a:rPr lang="en-US" altLang="ko-KR" u="sng" dirty="0"/>
              <a:t>Softmax Classification (with Given Cost Function)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Softmax Classification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0F8CE-1B0F-4023-9CE7-0B66C0E4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Classification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4850C-57D2-4DDC-BCA6-A64E4B78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94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E56985D-56F7-484D-B0A6-EA3C620EB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00" y="665052"/>
            <a:ext cx="8996363" cy="39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7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0F8CE-1B0F-4023-9CE7-0B66C0E4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Classification Implementation (TensorFlow)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4850C-57D2-4DDC-BCA6-A64E4B78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95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E56985D-56F7-484D-B0A6-EA3C620EB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665052"/>
            <a:ext cx="8996363" cy="39562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A6E8CF-DC2C-488D-B412-CC7838658FE9}"/>
              </a:ext>
            </a:extLst>
          </p:cNvPr>
          <p:cNvSpPr/>
          <p:nvPr/>
        </p:nvSpPr>
        <p:spPr>
          <a:xfrm>
            <a:off x="53145" y="2257080"/>
            <a:ext cx="9032118" cy="57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9FCABE-94BB-409D-AAA3-6C5D36504343}"/>
              </a:ext>
            </a:extLst>
          </p:cNvPr>
          <p:cNvSpPr/>
          <p:nvPr/>
        </p:nvSpPr>
        <p:spPr>
          <a:xfrm>
            <a:off x="2076548" y="4189668"/>
            <a:ext cx="7008715" cy="23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1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F677F-84A4-4B37-B2DC-3555E2B5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Classification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41C94-3075-4C31-BB40-2E01BBCF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</a:p>
          <a:p>
            <a:pPr lvl="1"/>
            <a:r>
              <a:rPr lang="en-US" altLang="ko-KR" dirty="0"/>
              <a:t>Softmax Classification</a:t>
            </a:r>
          </a:p>
          <a:p>
            <a:pPr lvl="1"/>
            <a:r>
              <a:rPr lang="en-US" altLang="ko-KR" dirty="0"/>
              <a:t>Softmax Classification (with Given Cost Function)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u="sng" dirty="0"/>
              <a:t>Softmax Classification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7E5D-8920-4BD1-B215-25238499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99D90-A6E2-48DE-87A7-D9392294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Classification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CFD623-8B8B-4848-BC10-FB8037D17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1406721"/>
            <a:ext cx="8996363" cy="247293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7EF5E3-A6D0-49F6-813C-96769027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ED89A-9A37-40F1-A853-FFB6C818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Classification Implementation 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4A9C88-0703-4042-A467-14386E03B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706" y="628650"/>
            <a:ext cx="6000750" cy="4029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CCAD98-F20E-4FAF-AF16-45A9E14C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6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Deep Learning Theory and Software </a:t>
            </a:r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Artificial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Neural Networks (ANN)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Prof. Joongheon Kim</a:t>
            </a:r>
            <a:br>
              <a:rPr lang="en-US" altLang="ko-KR" b="1" dirty="0"/>
            </a:br>
            <a:r>
              <a:rPr lang="en-US" altLang="ko-KR" dirty="0"/>
              <a:t>School of Computer Science and Engineering, Chung-Ang University, Seoul, Korea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https://sites.google.com/site/joongheonkim/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joongheon@gmail.com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9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5355</TotalTime>
  <Words>5677</Words>
  <Application>Microsoft Office PowerPoint</Application>
  <PresentationFormat>화면 슬라이드 쇼(16:9)</PresentationFormat>
  <Paragraphs>1911</Paragraphs>
  <Slides>267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267</vt:i4>
      </vt:variant>
    </vt:vector>
  </HeadingPairs>
  <TitlesOfParts>
    <vt:vector size="277" baseType="lpstr">
      <vt:lpstr>Symbol</vt:lpstr>
      <vt:lpstr>Calibri</vt:lpstr>
      <vt:lpstr>Wingdings</vt:lpstr>
      <vt:lpstr>Tahoma</vt:lpstr>
      <vt:lpstr>Consolas</vt:lpstr>
      <vt:lpstr>맑은 고딕</vt:lpstr>
      <vt:lpstr>Arial Narrow</vt:lpstr>
      <vt:lpstr>Cambria Math</vt:lpstr>
      <vt:lpstr>Arial</vt:lpstr>
      <vt:lpstr>Office Theme</vt:lpstr>
      <vt:lpstr>Deep Learning Theory and TensorFlow Implementation KIBME (February 20th, 2019)</vt:lpstr>
      <vt:lpstr>Course Outline</vt:lpstr>
      <vt:lpstr>Deep Learning Theory and Software  Introduction</vt:lpstr>
      <vt:lpstr>Deep Learning Theory and Software  Introduction AI, Machine Learning, and Deep Learning</vt:lpstr>
      <vt:lpstr>Introduction</vt:lpstr>
      <vt:lpstr>Deep Learning: Vision</vt:lpstr>
      <vt:lpstr>Deep Learning: Speech and Languages</vt:lpstr>
      <vt:lpstr>Deep Learning Theory and Software  Introduction Python/TensorFlow/Keras Installation</vt:lpstr>
      <vt:lpstr>Python/TensorFlow/Keras Installation</vt:lpstr>
      <vt:lpstr>Python/TensorFlow/Keras Installation</vt:lpstr>
      <vt:lpstr>Python/TensorFlow/Keras Installation</vt:lpstr>
      <vt:lpstr>Python/TensorFlow/Keras Installation</vt:lpstr>
      <vt:lpstr>Python/TensorFlow/Keras Installation</vt:lpstr>
      <vt:lpstr>Deep Learning Theory and Software  Introduction Python/TensorFlow Examples</vt:lpstr>
      <vt:lpstr>Python/TensorFlow Examples</vt:lpstr>
      <vt:lpstr>Python/TensorFlow Examples</vt:lpstr>
      <vt:lpstr>Python/TensorFlow Examples</vt:lpstr>
      <vt:lpstr>Deep Learning Theory and Software  Linear Regression</vt:lpstr>
      <vt:lpstr>Deep Learning Theory and Software  Linear Regression Linear Regression Theory</vt:lpstr>
      <vt:lpstr>Regression and Classification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Deep Learning Theory and Software  Linear Regression Linear Regression Implementation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(TensorFlow)</vt:lpstr>
      <vt:lpstr>Linear Regression Implementation (Keras)</vt:lpstr>
      <vt:lpstr>Linear Regression Implementation (Keras)</vt:lpstr>
      <vt:lpstr>Linear Regression Implementation (Keras)</vt:lpstr>
      <vt:lpstr>Deep Learning Theory and Software  Binary Classification</vt:lpstr>
      <vt:lpstr>Deep Learning Theory and Software  Binary Classification Binary Classification Theory</vt:lpstr>
      <vt:lpstr>Regression and Classification</vt:lpstr>
      <vt:lpstr>Binary Classification</vt:lpstr>
      <vt:lpstr>Binary Classification</vt:lpstr>
      <vt:lpstr>Binary Classification</vt:lpstr>
      <vt:lpstr>Binary Classification</vt:lpstr>
      <vt:lpstr>Binary Classification</vt:lpstr>
      <vt:lpstr>Binary Classification</vt:lpstr>
      <vt:lpstr>Deep Learning Theory and Software  Binary Classification Binary Classification Implementation</vt:lpstr>
      <vt:lpstr>Binary Classification Implementation (TensorFlow)</vt:lpstr>
      <vt:lpstr>Binary Classification Implementation (TensorFlow)</vt:lpstr>
      <vt:lpstr>Binary Classification Implementation (TensorFlow)</vt:lpstr>
      <vt:lpstr>Binary Classification Implementation (TensorFlow)</vt:lpstr>
      <vt:lpstr>Binary Classification Implementation (TensorFlow)</vt:lpstr>
      <vt:lpstr>Binary Classification Implementation (TensorFlow)</vt:lpstr>
      <vt:lpstr>Binary Classification Implementation (TensorFlow)</vt:lpstr>
      <vt:lpstr>Binary Classification Implementation (TensorFlow)</vt:lpstr>
      <vt:lpstr>Binary Classification Implementation (TensorFlow)</vt:lpstr>
      <vt:lpstr>Binary Classification Implementation (TensorFlow)</vt:lpstr>
      <vt:lpstr>Binary Classification Implementation (Keras)</vt:lpstr>
      <vt:lpstr>Binary Classification Implementation (Keras)</vt:lpstr>
      <vt:lpstr>Binary Classification Implementation (Keras)</vt:lpstr>
      <vt:lpstr>Binary Classification Implementation (Keras)</vt:lpstr>
      <vt:lpstr>Binary Classification Implementation (Keras)</vt:lpstr>
      <vt:lpstr>Binary Classification Implementation (Keras)</vt:lpstr>
      <vt:lpstr>Deep Learning Theory and Software  Softmax Classification</vt:lpstr>
      <vt:lpstr>Deep Learning Theory and Software  Softmax Classification Softmax Classification Theory</vt:lpstr>
      <vt:lpstr>Regression and Classification</vt:lpstr>
      <vt:lpstr>Multinomial Classification (Softmax Classification)</vt:lpstr>
      <vt:lpstr>Multinomial Classification (Softmax Classification)</vt:lpstr>
      <vt:lpstr>Multinomial Classification (Softmax Classification)</vt:lpstr>
      <vt:lpstr>Multinomial Classification (Softmax Classification)</vt:lpstr>
      <vt:lpstr>Deep Learning Theory and Software  Softmax Classification Softmax Classification Implementation</vt:lpstr>
      <vt:lpstr>Softmax Classification Implementation (TensorFlow)</vt:lpstr>
      <vt:lpstr>Softmax Classification Implementation (TensorFlow)</vt:lpstr>
      <vt:lpstr>Softmax Classification Implementation (TensorFlow)</vt:lpstr>
      <vt:lpstr>Softmax Classification Implementation (TensorFlow)</vt:lpstr>
      <vt:lpstr>Softmax Classification Implementation (TensorFlow)</vt:lpstr>
      <vt:lpstr>Softmax Classification Implementation (TensorFlow)</vt:lpstr>
      <vt:lpstr>Softmax Classification Implementation (TensorFlow)</vt:lpstr>
      <vt:lpstr>Softmax Classification Implementation (TensorFlow)</vt:lpstr>
      <vt:lpstr>Softmax Classification Implementation (Keras)</vt:lpstr>
      <vt:lpstr>Softmax Classification Implementation (Keras)</vt:lpstr>
      <vt:lpstr>Softmax Classification Implementation (Keras)</vt:lpstr>
      <vt:lpstr>Deep Learning Theory and Software  Artificial Neural Networks (ANN)</vt:lpstr>
      <vt:lpstr>Deep Learning Theory and Software  Artificial Neural Networks (ANN) ANN Theory</vt:lpstr>
      <vt:lpstr>Artificial Neural Networks (ANN): Introduction</vt:lpstr>
      <vt:lpstr>Artificial Neural Networks (ANN): Multilayer Perceptron</vt:lpstr>
      <vt:lpstr>Artificial Neural Networks (ANN): Multilayer Perceptron</vt:lpstr>
      <vt:lpstr>Artificial Neural Networks (ANN): Multilayer Perceptron</vt:lpstr>
      <vt:lpstr>Artificial Neural Networks (ANN): Multilayer Perceptron</vt:lpstr>
      <vt:lpstr>ANN: Solving XOR with MLP</vt:lpstr>
      <vt:lpstr>ANN: Solving XOR with MLP</vt:lpstr>
      <vt:lpstr>ANN: Solving XOR with MLP</vt:lpstr>
      <vt:lpstr>ANN: Solving XOR with MLP</vt:lpstr>
      <vt:lpstr>ANN: Solving XOR with MLP (Forward Propagation)</vt:lpstr>
      <vt:lpstr>ANN: Solving XOR with MLP (Forward Propagation)</vt:lpstr>
      <vt:lpstr>ANN: Solving XOR with MLP (Forward Propagation)</vt:lpstr>
      <vt:lpstr>ANN: Solving XOR with MLP (Forward Propagation)</vt:lpstr>
      <vt:lpstr>ANN: Solving XOR with MLP (Forward Propagation)</vt:lpstr>
      <vt:lpstr>TensorFlow for ANN (XOR with Logistic Regression)</vt:lpstr>
      <vt:lpstr>Keras for ANN (XOR with Logistic Regression)</vt:lpstr>
      <vt:lpstr>Keras for ANN (XOR with Logistic Regression)</vt:lpstr>
      <vt:lpstr>TensorFlow for ANN (XOR with ANN)</vt:lpstr>
      <vt:lpstr>Keras for ANN (XOR with ANN)</vt:lpstr>
      <vt:lpstr>Keras for ANN (XOR with ANN)</vt:lpstr>
      <vt:lpstr>TensorFlow for ANN (XOR with ANN)</vt:lpstr>
      <vt:lpstr>TensorFlow for ANN (XOR with ANN)</vt:lpstr>
      <vt:lpstr>ANN: ReLU (Rectified Linear Unit)</vt:lpstr>
      <vt:lpstr>ANN: ReLU (Rectified Linear Unit)</vt:lpstr>
      <vt:lpstr>ANN: ReLU (Rectified Linear Unit)</vt:lpstr>
      <vt:lpstr>TensorFlow for ANN</vt:lpstr>
      <vt:lpstr>ANN: Deep Learning </vt:lpstr>
      <vt:lpstr>Deep Learning Theory and Software  Artificial Neural Networks (ANN) ANN Implementation</vt:lpstr>
      <vt:lpstr>ANN Implementation (TensorFlow)</vt:lpstr>
      <vt:lpstr>TensorFlow: Source Code Review (MNIST Data Set Classification)</vt:lpstr>
      <vt:lpstr>ANN Implementation (TensorFlow)</vt:lpstr>
      <vt:lpstr>ANN Implementation (TensorFlow)</vt:lpstr>
      <vt:lpstr>ANN Implementation (TensorFlow)</vt:lpstr>
      <vt:lpstr>ANN Implementation (TensorFlow)</vt:lpstr>
      <vt:lpstr>ANN Implementation (Keras)</vt:lpstr>
      <vt:lpstr>ANN Implementation (Keras)</vt:lpstr>
      <vt:lpstr>ANN Implementation (Keras)</vt:lpstr>
      <vt:lpstr>ANN Implementation (Keras)</vt:lpstr>
      <vt:lpstr>ANN Implementation (Keras)</vt:lpstr>
      <vt:lpstr>ANN Implementation (Keras)</vt:lpstr>
      <vt:lpstr>ANN Implementation (Keras)</vt:lpstr>
      <vt:lpstr>Deep Learning Theory and Software  Convolutional Neural Networks (CNN)</vt:lpstr>
      <vt:lpstr>Deep Learning Theory and Software  Convolutional Neural Networks (CNN) CNN Theory</vt:lpstr>
      <vt:lpstr>CNN: Convolution</vt:lpstr>
      <vt:lpstr>CNN: Convolution</vt:lpstr>
      <vt:lpstr>CNN: Convolution</vt:lpstr>
      <vt:lpstr>CNN: Convolution</vt:lpstr>
      <vt:lpstr>CNN: Convolution</vt:lpstr>
      <vt:lpstr>CNN: Convolution</vt:lpstr>
      <vt:lpstr>CNN: Convolution</vt:lpstr>
      <vt:lpstr>CNN: Convolution</vt:lpstr>
      <vt:lpstr>CNN: Convolution</vt:lpstr>
      <vt:lpstr>CNN: Max Pooling</vt:lpstr>
      <vt:lpstr>CNN: Max Pooling</vt:lpstr>
      <vt:lpstr>CNN: Max Pooling</vt:lpstr>
      <vt:lpstr>CNN: Example</vt:lpstr>
      <vt:lpstr>CNN: 3D</vt:lpstr>
      <vt:lpstr>Deep Learning Theory and Software  Convolutional Neural Networks (CNN) CNN Implementation</vt:lpstr>
      <vt:lpstr>CNN Implementation (TensorFlow)</vt:lpstr>
      <vt:lpstr>CNN Implementation (TensorFlow)</vt:lpstr>
      <vt:lpstr>CNN Implementation (TensorFlow)</vt:lpstr>
      <vt:lpstr>CNN Implementation (TensorFlow)</vt:lpstr>
      <vt:lpstr>CNN Implementation (TensorFlow)</vt:lpstr>
      <vt:lpstr>CNN Implementation (TensorFlow)</vt:lpstr>
      <vt:lpstr>CNN Implementation (TensorFlow)</vt:lpstr>
      <vt:lpstr>CNN Implementation (TensorFlow)</vt:lpstr>
      <vt:lpstr>CNN Implementation (TensorFlow)</vt:lpstr>
      <vt:lpstr>CNN Implementation (TensorFlow)</vt:lpstr>
      <vt:lpstr>CNN Implementation (TensorFlow)</vt:lpstr>
      <vt:lpstr>CNN Implementation (Keras)</vt:lpstr>
      <vt:lpstr>CNN Implementation (Keras)</vt:lpstr>
      <vt:lpstr>CNN Implementation (Keras)</vt:lpstr>
      <vt:lpstr>CNN Implementation (Keras)</vt:lpstr>
      <vt:lpstr>Deep Learning Theory and Software  Cifar10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Concluding Remarks and Q&amp;A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Joongheon</dc:creator>
  <cp:lastModifiedBy>TTA</cp:lastModifiedBy>
  <cp:revision>2803</cp:revision>
  <cp:lastPrinted>2017-12-07T15:34:38Z</cp:lastPrinted>
  <dcterms:created xsi:type="dcterms:W3CDTF">2015-11-25T22:37:28Z</dcterms:created>
  <dcterms:modified xsi:type="dcterms:W3CDTF">2019-02-20T06:41:47Z</dcterms:modified>
</cp:coreProperties>
</file>